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81" r:id="rId2"/>
    <p:sldId id="258" r:id="rId3"/>
    <p:sldId id="260" r:id="rId4"/>
    <p:sldId id="282" r:id="rId5"/>
    <p:sldId id="263" r:id="rId6"/>
    <p:sldId id="268" r:id="rId7"/>
    <p:sldId id="264" r:id="rId8"/>
    <p:sldId id="275" r:id="rId9"/>
    <p:sldId id="266" r:id="rId10"/>
    <p:sldId id="265" r:id="rId11"/>
    <p:sldId id="276" r:id="rId12"/>
    <p:sldId id="267" r:id="rId13"/>
    <p:sldId id="279" r:id="rId14"/>
    <p:sldId id="270" r:id="rId15"/>
    <p:sldId id="269" r:id="rId16"/>
    <p:sldId id="277" r:id="rId17"/>
    <p:sldId id="274" r:id="rId18"/>
    <p:sldId id="280" r:id="rId19"/>
    <p:sldId id="283" r:id="rId20"/>
    <p:sldId id="272"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7114"/>
    <a:srgbClr val="614B79"/>
    <a:srgbClr val="990F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9" autoAdjust="0"/>
    <p:restoredTop sz="77419" autoAdjust="0"/>
  </p:normalViewPr>
  <p:slideViewPr>
    <p:cSldViewPr>
      <p:cViewPr varScale="1">
        <p:scale>
          <a:sx n="79" d="100"/>
          <a:sy n="79" d="100"/>
        </p:scale>
        <p:origin x="151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2.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6" Type="http://schemas.openxmlformats.org/officeDocument/2006/relationships/image" Target="../media/image44.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6" Type="http://schemas.openxmlformats.org/officeDocument/2006/relationships/image" Target="../media/image44.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EA0EE8-D27B-478E-95E4-1BBEEC616C33}"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7C9C668-DABF-4B88-8B4E-DD6B82E0646E}">
      <dgm:prSet/>
      <dgm:spPr/>
      <dgm:t>
        <a:bodyPr/>
        <a:lstStyle/>
        <a:p>
          <a:r>
            <a:rPr lang="en-US" b="1" dirty="0"/>
            <a:t>Communication students </a:t>
          </a:r>
          <a:r>
            <a:rPr lang="en-US" dirty="0"/>
            <a:t>create a PR campaign to inform the neighborhood about activities in a community garden that used to be a vacant lot</a:t>
          </a:r>
        </a:p>
      </dgm:t>
    </dgm:pt>
    <dgm:pt modelId="{FE3D828D-02CE-4442-B809-FA81621CD796}" type="parTrans" cxnId="{0FE65FA9-29A1-4C03-966C-87A01B933D25}">
      <dgm:prSet/>
      <dgm:spPr/>
      <dgm:t>
        <a:bodyPr/>
        <a:lstStyle/>
        <a:p>
          <a:endParaRPr lang="en-US"/>
        </a:p>
      </dgm:t>
    </dgm:pt>
    <dgm:pt modelId="{8DA371B7-F39F-45C8-85CC-4F8710882AC9}" type="sibTrans" cxnId="{0FE65FA9-29A1-4C03-966C-87A01B933D25}">
      <dgm:prSet/>
      <dgm:spPr/>
      <dgm:t>
        <a:bodyPr/>
        <a:lstStyle/>
        <a:p>
          <a:endParaRPr lang="en-US"/>
        </a:p>
      </dgm:t>
    </dgm:pt>
    <dgm:pt modelId="{7F531AC3-2A8E-4C67-ABA8-E55DF69E00C2}">
      <dgm:prSet/>
      <dgm:spPr/>
      <dgm:t>
        <a:bodyPr/>
        <a:lstStyle/>
        <a:p>
          <a:r>
            <a:rPr lang="en-US" b="1" dirty="0"/>
            <a:t>Dance and theater students </a:t>
          </a:r>
          <a:r>
            <a:rPr lang="en-US" dirty="0"/>
            <a:t>provide arts instruction for youth who do not have access to programming</a:t>
          </a:r>
        </a:p>
      </dgm:t>
    </dgm:pt>
    <dgm:pt modelId="{B1D35F34-7627-455B-AB4B-2E387FCE1759}" type="parTrans" cxnId="{BC4F9E42-465D-4C38-BAB7-006ED8888534}">
      <dgm:prSet/>
      <dgm:spPr/>
      <dgm:t>
        <a:bodyPr/>
        <a:lstStyle/>
        <a:p>
          <a:endParaRPr lang="en-US"/>
        </a:p>
      </dgm:t>
    </dgm:pt>
    <dgm:pt modelId="{1D7C35D4-2DA6-49EA-BCB2-52D45B105758}" type="sibTrans" cxnId="{BC4F9E42-465D-4C38-BAB7-006ED8888534}">
      <dgm:prSet/>
      <dgm:spPr/>
      <dgm:t>
        <a:bodyPr/>
        <a:lstStyle/>
        <a:p>
          <a:endParaRPr lang="en-US"/>
        </a:p>
      </dgm:t>
    </dgm:pt>
    <dgm:pt modelId="{85A56502-B701-4B9E-9C54-54C395110D97}">
      <dgm:prSet/>
      <dgm:spPr/>
      <dgm:t>
        <a:bodyPr/>
        <a:lstStyle/>
        <a:p>
          <a:r>
            <a:rPr lang="en-US" b="1" dirty="0"/>
            <a:t>Nutrition students </a:t>
          </a:r>
          <a:r>
            <a:rPr lang="en-US" dirty="0"/>
            <a:t>provide health education</a:t>
          </a:r>
        </a:p>
      </dgm:t>
    </dgm:pt>
    <dgm:pt modelId="{613B4219-517F-4AE9-91E8-0B5EFC573BD6}" type="parTrans" cxnId="{8B27B0BE-D823-486B-B1BC-12C77335B9E0}">
      <dgm:prSet/>
      <dgm:spPr/>
      <dgm:t>
        <a:bodyPr/>
        <a:lstStyle/>
        <a:p>
          <a:endParaRPr lang="en-US"/>
        </a:p>
      </dgm:t>
    </dgm:pt>
    <dgm:pt modelId="{F36ED21C-FD03-496A-87EC-D19461C72222}" type="sibTrans" cxnId="{8B27B0BE-D823-486B-B1BC-12C77335B9E0}">
      <dgm:prSet/>
      <dgm:spPr/>
      <dgm:t>
        <a:bodyPr/>
        <a:lstStyle/>
        <a:p>
          <a:endParaRPr lang="en-US"/>
        </a:p>
      </dgm:t>
    </dgm:pt>
    <dgm:pt modelId="{8B4CECFC-A821-4DC6-A9E4-BE7FB6A8E9B3}">
      <dgm:prSet/>
      <dgm:spPr/>
      <dgm:t>
        <a:bodyPr/>
        <a:lstStyle/>
        <a:p>
          <a:r>
            <a:rPr lang="en-US" b="1" dirty="0"/>
            <a:t>Social work students </a:t>
          </a:r>
          <a:r>
            <a:rPr lang="en-US" dirty="0"/>
            <a:t>provide assistance to organizations that work to address homelessness</a:t>
          </a:r>
        </a:p>
      </dgm:t>
    </dgm:pt>
    <dgm:pt modelId="{78FEB067-71E2-44F4-848A-6D0010391947}" type="parTrans" cxnId="{78508561-5407-4F5E-9652-04389DA05962}">
      <dgm:prSet/>
      <dgm:spPr/>
      <dgm:t>
        <a:bodyPr/>
        <a:lstStyle/>
        <a:p>
          <a:endParaRPr lang="en-US"/>
        </a:p>
      </dgm:t>
    </dgm:pt>
    <dgm:pt modelId="{576F0619-D8E5-4965-B9C5-4BCE47B76103}" type="sibTrans" cxnId="{78508561-5407-4F5E-9652-04389DA05962}">
      <dgm:prSet/>
      <dgm:spPr/>
      <dgm:t>
        <a:bodyPr/>
        <a:lstStyle/>
        <a:p>
          <a:endParaRPr lang="en-US"/>
        </a:p>
      </dgm:t>
    </dgm:pt>
    <dgm:pt modelId="{626F9DA0-9F66-48DD-B7A2-3B88DE41E21C}">
      <dgm:prSet/>
      <dgm:spPr/>
      <dgm:t>
        <a:bodyPr/>
        <a:lstStyle/>
        <a:p>
          <a:r>
            <a:rPr lang="en-US" b="1" dirty="0"/>
            <a:t>Education students </a:t>
          </a:r>
          <a:r>
            <a:rPr lang="en-US" dirty="0"/>
            <a:t>engage in extensive classroom support, tutoring, and educational activities</a:t>
          </a:r>
        </a:p>
      </dgm:t>
    </dgm:pt>
    <dgm:pt modelId="{15B62CE3-A28C-4DB1-8A17-37979245F208}" type="parTrans" cxnId="{221D9476-78EC-4533-95F0-76D2B4C3FE8A}">
      <dgm:prSet/>
      <dgm:spPr/>
      <dgm:t>
        <a:bodyPr/>
        <a:lstStyle/>
        <a:p>
          <a:endParaRPr lang="en-US"/>
        </a:p>
      </dgm:t>
    </dgm:pt>
    <dgm:pt modelId="{7CA814FC-38D9-4EB6-865E-0E4E5067655E}" type="sibTrans" cxnId="{221D9476-78EC-4533-95F0-76D2B4C3FE8A}">
      <dgm:prSet/>
      <dgm:spPr/>
      <dgm:t>
        <a:bodyPr/>
        <a:lstStyle/>
        <a:p>
          <a:endParaRPr lang="en-US"/>
        </a:p>
      </dgm:t>
    </dgm:pt>
    <dgm:pt modelId="{C14AD901-5E05-48A5-B1DF-BD18857B2B86}" type="pres">
      <dgm:prSet presAssocID="{D6EA0EE8-D27B-478E-95E4-1BBEEC616C33}" presName="root" presStyleCnt="0">
        <dgm:presLayoutVars>
          <dgm:dir/>
          <dgm:resizeHandles val="exact"/>
        </dgm:presLayoutVars>
      </dgm:prSet>
      <dgm:spPr/>
    </dgm:pt>
    <dgm:pt modelId="{C2AE1126-37C0-4ECD-A0E1-9B53980A3D95}" type="pres">
      <dgm:prSet presAssocID="{07C9C668-DABF-4B88-8B4E-DD6B82E0646E}" presName="compNode" presStyleCnt="0"/>
      <dgm:spPr/>
    </dgm:pt>
    <dgm:pt modelId="{9037221D-C4A9-4BD9-957F-487424CDFFE4}" type="pres">
      <dgm:prSet presAssocID="{07C9C668-DABF-4B88-8B4E-DD6B82E0646E}" presName="bgRect" presStyleLbl="bgShp" presStyleIdx="0" presStyleCnt="5"/>
      <dgm:spPr/>
    </dgm:pt>
    <dgm:pt modelId="{74E9B0BA-D84A-40AA-BE29-7004FF0D4DFB}" type="pres">
      <dgm:prSet presAssocID="{07C9C668-DABF-4B88-8B4E-DD6B82E0646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ting"/>
        </a:ext>
      </dgm:extLst>
    </dgm:pt>
    <dgm:pt modelId="{50D86A2A-93AD-4A2C-B29F-E68B19588F0C}" type="pres">
      <dgm:prSet presAssocID="{07C9C668-DABF-4B88-8B4E-DD6B82E0646E}" presName="spaceRect" presStyleCnt="0"/>
      <dgm:spPr/>
    </dgm:pt>
    <dgm:pt modelId="{56701CED-167A-4111-84FB-FBDC4CEEC186}" type="pres">
      <dgm:prSet presAssocID="{07C9C668-DABF-4B88-8B4E-DD6B82E0646E}" presName="parTx" presStyleLbl="revTx" presStyleIdx="0" presStyleCnt="5">
        <dgm:presLayoutVars>
          <dgm:chMax val="0"/>
          <dgm:chPref val="0"/>
        </dgm:presLayoutVars>
      </dgm:prSet>
      <dgm:spPr/>
    </dgm:pt>
    <dgm:pt modelId="{CE835BB6-D119-4E3C-A74D-100CB7962EFB}" type="pres">
      <dgm:prSet presAssocID="{8DA371B7-F39F-45C8-85CC-4F8710882AC9}" presName="sibTrans" presStyleCnt="0"/>
      <dgm:spPr/>
    </dgm:pt>
    <dgm:pt modelId="{FAB2F08B-9070-4826-8C3D-6EA64567F533}" type="pres">
      <dgm:prSet presAssocID="{7F531AC3-2A8E-4C67-ABA8-E55DF69E00C2}" presName="compNode" presStyleCnt="0"/>
      <dgm:spPr/>
    </dgm:pt>
    <dgm:pt modelId="{305B0D17-88FA-41A1-822E-6A3E44AB204D}" type="pres">
      <dgm:prSet presAssocID="{7F531AC3-2A8E-4C67-ABA8-E55DF69E00C2}" presName="bgRect" presStyleLbl="bgShp" presStyleIdx="1" presStyleCnt="5"/>
      <dgm:spPr/>
    </dgm:pt>
    <dgm:pt modelId="{1FF316EE-53B8-4CDC-BFE6-BADB468B41F5}" type="pres">
      <dgm:prSet presAssocID="{7F531AC3-2A8E-4C67-ABA8-E55DF69E00C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C8FABCC7-CC24-452F-9B56-2249C5141F5C}" type="pres">
      <dgm:prSet presAssocID="{7F531AC3-2A8E-4C67-ABA8-E55DF69E00C2}" presName="spaceRect" presStyleCnt="0"/>
      <dgm:spPr/>
    </dgm:pt>
    <dgm:pt modelId="{3DA89C6F-A1F5-46C2-8B31-5BDFBDD3EC30}" type="pres">
      <dgm:prSet presAssocID="{7F531AC3-2A8E-4C67-ABA8-E55DF69E00C2}" presName="parTx" presStyleLbl="revTx" presStyleIdx="1" presStyleCnt="5">
        <dgm:presLayoutVars>
          <dgm:chMax val="0"/>
          <dgm:chPref val="0"/>
        </dgm:presLayoutVars>
      </dgm:prSet>
      <dgm:spPr/>
    </dgm:pt>
    <dgm:pt modelId="{64A23353-DCBA-406A-B298-AAAB731B9AE4}" type="pres">
      <dgm:prSet presAssocID="{1D7C35D4-2DA6-49EA-BCB2-52D45B105758}" presName="sibTrans" presStyleCnt="0"/>
      <dgm:spPr/>
    </dgm:pt>
    <dgm:pt modelId="{4FC66594-2D2C-4E70-B5E2-CB9751493FB0}" type="pres">
      <dgm:prSet presAssocID="{85A56502-B701-4B9E-9C54-54C395110D97}" presName="compNode" presStyleCnt="0"/>
      <dgm:spPr/>
    </dgm:pt>
    <dgm:pt modelId="{6C10829F-7630-4F65-8DB4-244C3D32D1C0}" type="pres">
      <dgm:prSet presAssocID="{85A56502-B701-4B9E-9C54-54C395110D97}" presName="bgRect" presStyleLbl="bgShp" presStyleIdx="2" presStyleCnt="5"/>
      <dgm:spPr/>
    </dgm:pt>
    <dgm:pt modelId="{C2595C3F-9CD5-43AC-A5F7-5F21463C7534}" type="pres">
      <dgm:prSet presAssocID="{85A56502-B701-4B9E-9C54-54C395110D9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ruit Bowl"/>
        </a:ext>
      </dgm:extLst>
    </dgm:pt>
    <dgm:pt modelId="{19B0B3B2-4A0E-4CFB-A466-86C247D4B750}" type="pres">
      <dgm:prSet presAssocID="{85A56502-B701-4B9E-9C54-54C395110D97}" presName="spaceRect" presStyleCnt="0"/>
      <dgm:spPr/>
    </dgm:pt>
    <dgm:pt modelId="{B59F6C36-6085-43AF-A60C-B10F817E1FAA}" type="pres">
      <dgm:prSet presAssocID="{85A56502-B701-4B9E-9C54-54C395110D97}" presName="parTx" presStyleLbl="revTx" presStyleIdx="2" presStyleCnt="5">
        <dgm:presLayoutVars>
          <dgm:chMax val="0"/>
          <dgm:chPref val="0"/>
        </dgm:presLayoutVars>
      </dgm:prSet>
      <dgm:spPr/>
    </dgm:pt>
    <dgm:pt modelId="{BEF469CE-6DA7-43A9-A6CC-BDD4AD6FE590}" type="pres">
      <dgm:prSet presAssocID="{F36ED21C-FD03-496A-87EC-D19461C72222}" presName="sibTrans" presStyleCnt="0"/>
      <dgm:spPr/>
    </dgm:pt>
    <dgm:pt modelId="{77541E05-947B-4CCB-98A5-CE12E0ACADF8}" type="pres">
      <dgm:prSet presAssocID="{8B4CECFC-A821-4DC6-A9E4-BE7FB6A8E9B3}" presName="compNode" presStyleCnt="0"/>
      <dgm:spPr/>
    </dgm:pt>
    <dgm:pt modelId="{7C617A89-4596-4ECF-9C74-D875DEE16831}" type="pres">
      <dgm:prSet presAssocID="{8B4CECFC-A821-4DC6-A9E4-BE7FB6A8E9B3}" presName="bgRect" presStyleLbl="bgShp" presStyleIdx="3" presStyleCnt="5"/>
      <dgm:spPr/>
    </dgm:pt>
    <dgm:pt modelId="{1694E9F4-9314-4651-9D0F-A6E710EBFEE4}" type="pres">
      <dgm:prSet presAssocID="{8B4CECFC-A821-4DC6-A9E4-BE7FB6A8E9B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heelchair Access"/>
        </a:ext>
      </dgm:extLst>
    </dgm:pt>
    <dgm:pt modelId="{E6F1A8D5-5E7F-4666-A866-79598E3FA974}" type="pres">
      <dgm:prSet presAssocID="{8B4CECFC-A821-4DC6-A9E4-BE7FB6A8E9B3}" presName="spaceRect" presStyleCnt="0"/>
      <dgm:spPr/>
    </dgm:pt>
    <dgm:pt modelId="{F22647D4-8AC8-401E-8DC6-F8F2BD70A4D8}" type="pres">
      <dgm:prSet presAssocID="{8B4CECFC-A821-4DC6-A9E4-BE7FB6A8E9B3}" presName="parTx" presStyleLbl="revTx" presStyleIdx="3" presStyleCnt="5">
        <dgm:presLayoutVars>
          <dgm:chMax val="0"/>
          <dgm:chPref val="0"/>
        </dgm:presLayoutVars>
      </dgm:prSet>
      <dgm:spPr/>
    </dgm:pt>
    <dgm:pt modelId="{D76EAB42-28BB-4F28-83EE-6BFD6011FA77}" type="pres">
      <dgm:prSet presAssocID="{576F0619-D8E5-4965-B9C5-4BCE47B76103}" presName="sibTrans" presStyleCnt="0"/>
      <dgm:spPr/>
    </dgm:pt>
    <dgm:pt modelId="{F5568B9D-AD21-4A38-B4AC-B405064ABCB4}" type="pres">
      <dgm:prSet presAssocID="{626F9DA0-9F66-48DD-B7A2-3B88DE41E21C}" presName="compNode" presStyleCnt="0"/>
      <dgm:spPr/>
    </dgm:pt>
    <dgm:pt modelId="{CC06EB6A-69BD-4C7A-87C7-CF36A351EC04}" type="pres">
      <dgm:prSet presAssocID="{626F9DA0-9F66-48DD-B7A2-3B88DE41E21C}" presName="bgRect" presStyleLbl="bgShp" presStyleIdx="4" presStyleCnt="5"/>
      <dgm:spPr/>
    </dgm:pt>
    <dgm:pt modelId="{5B69E284-2FE7-4EE6-A6D0-0C451F74D01B}" type="pres">
      <dgm:prSet presAssocID="{626F9DA0-9F66-48DD-B7A2-3B88DE41E21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11CA5808-B388-48B2-B5EC-E4DA344528A0}" type="pres">
      <dgm:prSet presAssocID="{626F9DA0-9F66-48DD-B7A2-3B88DE41E21C}" presName="spaceRect" presStyleCnt="0"/>
      <dgm:spPr/>
    </dgm:pt>
    <dgm:pt modelId="{AC78912F-451E-4B75-8304-56256331F04B}" type="pres">
      <dgm:prSet presAssocID="{626F9DA0-9F66-48DD-B7A2-3B88DE41E21C}" presName="parTx" presStyleLbl="revTx" presStyleIdx="4" presStyleCnt="5">
        <dgm:presLayoutVars>
          <dgm:chMax val="0"/>
          <dgm:chPref val="0"/>
        </dgm:presLayoutVars>
      </dgm:prSet>
      <dgm:spPr/>
    </dgm:pt>
  </dgm:ptLst>
  <dgm:cxnLst>
    <dgm:cxn modelId="{7C9F750E-9B45-4C08-8F46-B88BA8451492}" type="presOf" srcId="{626F9DA0-9F66-48DD-B7A2-3B88DE41E21C}" destId="{AC78912F-451E-4B75-8304-56256331F04B}" srcOrd="0" destOrd="0" presId="urn:microsoft.com/office/officeart/2018/2/layout/IconVerticalSolidList"/>
    <dgm:cxn modelId="{935B4517-6348-43BF-8E6F-A8D44A0F186D}" type="presOf" srcId="{07C9C668-DABF-4B88-8B4E-DD6B82E0646E}" destId="{56701CED-167A-4111-84FB-FBDC4CEEC186}" srcOrd="0" destOrd="0" presId="urn:microsoft.com/office/officeart/2018/2/layout/IconVerticalSolidList"/>
    <dgm:cxn modelId="{44CE2861-DEF2-40BE-91C1-58ACE0374876}" type="presOf" srcId="{D6EA0EE8-D27B-478E-95E4-1BBEEC616C33}" destId="{C14AD901-5E05-48A5-B1DF-BD18857B2B86}" srcOrd="0" destOrd="0" presId="urn:microsoft.com/office/officeart/2018/2/layout/IconVerticalSolidList"/>
    <dgm:cxn modelId="{78508561-5407-4F5E-9652-04389DA05962}" srcId="{D6EA0EE8-D27B-478E-95E4-1BBEEC616C33}" destId="{8B4CECFC-A821-4DC6-A9E4-BE7FB6A8E9B3}" srcOrd="3" destOrd="0" parTransId="{78FEB067-71E2-44F4-848A-6D0010391947}" sibTransId="{576F0619-D8E5-4965-B9C5-4BCE47B76103}"/>
    <dgm:cxn modelId="{BC4F9E42-465D-4C38-BAB7-006ED8888534}" srcId="{D6EA0EE8-D27B-478E-95E4-1BBEEC616C33}" destId="{7F531AC3-2A8E-4C67-ABA8-E55DF69E00C2}" srcOrd="1" destOrd="0" parTransId="{B1D35F34-7627-455B-AB4B-2E387FCE1759}" sibTransId="{1D7C35D4-2DA6-49EA-BCB2-52D45B105758}"/>
    <dgm:cxn modelId="{BD118967-1083-4104-B550-7985A2D8FE0D}" type="presOf" srcId="{8B4CECFC-A821-4DC6-A9E4-BE7FB6A8E9B3}" destId="{F22647D4-8AC8-401E-8DC6-F8F2BD70A4D8}" srcOrd="0" destOrd="0" presId="urn:microsoft.com/office/officeart/2018/2/layout/IconVerticalSolidList"/>
    <dgm:cxn modelId="{321D1B73-1165-4524-B11E-EEFFD0324210}" type="presOf" srcId="{85A56502-B701-4B9E-9C54-54C395110D97}" destId="{B59F6C36-6085-43AF-A60C-B10F817E1FAA}" srcOrd="0" destOrd="0" presId="urn:microsoft.com/office/officeart/2018/2/layout/IconVerticalSolidList"/>
    <dgm:cxn modelId="{221D9476-78EC-4533-95F0-76D2B4C3FE8A}" srcId="{D6EA0EE8-D27B-478E-95E4-1BBEEC616C33}" destId="{626F9DA0-9F66-48DD-B7A2-3B88DE41E21C}" srcOrd="4" destOrd="0" parTransId="{15B62CE3-A28C-4DB1-8A17-37979245F208}" sibTransId="{7CA814FC-38D9-4EB6-865E-0E4E5067655E}"/>
    <dgm:cxn modelId="{548BFAA4-E194-4E17-9D36-1DCC8177F8BA}" type="presOf" srcId="{7F531AC3-2A8E-4C67-ABA8-E55DF69E00C2}" destId="{3DA89C6F-A1F5-46C2-8B31-5BDFBDD3EC30}" srcOrd="0" destOrd="0" presId="urn:microsoft.com/office/officeart/2018/2/layout/IconVerticalSolidList"/>
    <dgm:cxn modelId="{0FE65FA9-29A1-4C03-966C-87A01B933D25}" srcId="{D6EA0EE8-D27B-478E-95E4-1BBEEC616C33}" destId="{07C9C668-DABF-4B88-8B4E-DD6B82E0646E}" srcOrd="0" destOrd="0" parTransId="{FE3D828D-02CE-4442-B809-FA81621CD796}" sibTransId="{8DA371B7-F39F-45C8-85CC-4F8710882AC9}"/>
    <dgm:cxn modelId="{8B27B0BE-D823-486B-B1BC-12C77335B9E0}" srcId="{D6EA0EE8-D27B-478E-95E4-1BBEEC616C33}" destId="{85A56502-B701-4B9E-9C54-54C395110D97}" srcOrd="2" destOrd="0" parTransId="{613B4219-517F-4AE9-91E8-0B5EFC573BD6}" sibTransId="{F36ED21C-FD03-496A-87EC-D19461C72222}"/>
    <dgm:cxn modelId="{A788FECD-9C9F-479B-8CFA-0C2956D42D34}" type="presParOf" srcId="{C14AD901-5E05-48A5-B1DF-BD18857B2B86}" destId="{C2AE1126-37C0-4ECD-A0E1-9B53980A3D95}" srcOrd="0" destOrd="0" presId="urn:microsoft.com/office/officeart/2018/2/layout/IconVerticalSolidList"/>
    <dgm:cxn modelId="{AD62DE2F-1276-4D38-A4E2-7FE99753A752}" type="presParOf" srcId="{C2AE1126-37C0-4ECD-A0E1-9B53980A3D95}" destId="{9037221D-C4A9-4BD9-957F-487424CDFFE4}" srcOrd="0" destOrd="0" presId="urn:microsoft.com/office/officeart/2018/2/layout/IconVerticalSolidList"/>
    <dgm:cxn modelId="{92EBA20F-DD26-4AED-A933-C30D5564D0CF}" type="presParOf" srcId="{C2AE1126-37C0-4ECD-A0E1-9B53980A3D95}" destId="{74E9B0BA-D84A-40AA-BE29-7004FF0D4DFB}" srcOrd="1" destOrd="0" presId="urn:microsoft.com/office/officeart/2018/2/layout/IconVerticalSolidList"/>
    <dgm:cxn modelId="{01C9D54F-04D2-4AD2-8314-4A024AAB549C}" type="presParOf" srcId="{C2AE1126-37C0-4ECD-A0E1-9B53980A3D95}" destId="{50D86A2A-93AD-4A2C-B29F-E68B19588F0C}" srcOrd="2" destOrd="0" presId="urn:microsoft.com/office/officeart/2018/2/layout/IconVerticalSolidList"/>
    <dgm:cxn modelId="{BF2F684C-BB6E-45E2-BF92-EDC6ECEB8A91}" type="presParOf" srcId="{C2AE1126-37C0-4ECD-A0E1-9B53980A3D95}" destId="{56701CED-167A-4111-84FB-FBDC4CEEC186}" srcOrd="3" destOrd="0" presId="urn:microsoft.com/office/officeart/2018/2/layout/IconVerticalSolidList"/>
    <dgm:cxn modelId="{77BFF48A-2FB5-4566-87F8-99F6D57B88F5}" type="presParOf" srcId="{C14AD901-5E05-48A5-B1DF-BD18857B2B86}" destId="{CE835BB6-D119-4E3C-A74D-100CB7962EFB}" srcOrd="1" destOrd="0" presId="urn:microsoft.com/office/officeart/2018/2/layout/IconVerticalSolidList"/>
    <dgm:cxn modelId="{9F8201DE-401A-40E2-9C41-96D284BA0F49}" type="presParOf" srcId="{C14AD901-5E05-48A5-B1DF-BD18857B2B86}" destId="{FAB2F08B-9070-4826-8C3D-6EA64567F533}" srcOrd="2" destOrd="0" presId="urn:microsoft.com/office/officeart/2018/2/layout/IconVerticalSolidList"/>
    <dgm:cxn modelId="{F31F132E-2B8A-430B-8D69-82706355A019}" type="presParOf" srcId="{FAB2F08B-9070-4826-8C3D-6EA64567F533}" destId="{305B0D17-88FA-41A1-822E-6A3E44AB204D}" srcOrd="0" destOrd="0" presId="urn:microsoft.com/office/officeart/2018/2/layout/IconVerticalSolidList"/>
    <dgm:cxn modelId="{BC7D77DA-EF98-4FCF-80D6-7C1B3723F9B0}" type="presParOf" srcId="{FAB2F08B-9070-4826-8C3D-6EA64567F533}" destId="{1FF316EE-53B8-4CDC-BFE6-BADB468B41F5}" srcOrd="1" destOrd="0" presId="urn:microsoft.com/office/officeart/2018/2/layout/IconVerticalSolidList"/>
    <dgm:cxn modelId="{0897CD00-ACAB-48A9-B2C4-A7E7D4A1CB6F}" type="presParOf" srcId="{FAB2F08B-9070-4826-8C3D-6EA64567F533}" destId="{C8FABCC7-CC24-452F-9B56-2249C5141F5C}" srcOrd="2" destOrd="0" presId="urn:microsoft.com/office/officeart/2018/2/layout/IconVerticalSolidList"/>
    <dgm:cxn modelId="{1BA07C39-7D99-4D2A-835F-962E00F485B4}" type="presParOf" srcId="{FAB2F08B-9070-4826-8C3D-6EA64567F533}" destId="{3DA89C6F-A1F5-46C2-8B31-5BDFBDD3EC30}" srcOrd="3" destOrd="0" presId="urn:microsoft.com/office/officeart/2018/2/layout/IconVerticalSolidList"/>
    <dgm:cxn modelId="{6B5BED74-E356-47B9-82F0-CA6DA50DE924}" type="presParOf" srcId="{C14AD901-5E05-48A5-B1DF-BD18857B2B86}" destId="{64A23353-DCBA-406A-B298-AAAB731B9AE4}" srcOrd="3" destOrd="0" presId="urn:microsoft.com/office/officeart/2018/2/layout/IconVerticalSolidList"/>
    <dgm:cxn modelId="{B5026E50-5B98-415B-BF6E-912676C50EB1}" type="presParOf" srcId="{C14AD901-5E05-48A5-B1DF-BD18857B2B86}" destId="{4FC66594-2D2C-4E70-B5E2-CB9751493FB0}" srcOrd="4" destOrd="0" presId="urn:microsoft.com/office/officeart/2018/2/layout/IconVerticalSolidList"/>
    <dgm:cxn modelId="{09E59F5E-DD7B-483B-A662-CCEE34F4DB0F}" type="presParOf" srcId="{4FC66594-2D2C-4E70-B5E2-CB9751493FB0}" destId="{6C10829F-7630-4F65-8DB4-244C3D32D1C0}" srcOrd="0" destOrd="0" presId="urn:microsoft.com/office/officeart/2018/2/layout/IconVerticalSolidList"/>
    <dgm:cxn modelId="{FDCD3A6D-D121-41F1-827C-2E40929CF756}" type="presParOf" srcId="{4FC66594-2D2C-4E70-B5E2-CB9751493FB0}" destId="{C2595C3F-9CD5-43AC-A5F7-5F21463C7534}" srcOrd="1" destOrd="0" presId="urn:microsoft.com/office/officeart/2018/2/layout/IconVerticalSolidList"/>
    <dgm:cxn modelId="{FB2FB423-ED8C-4608-A85D-91E7460F512C}" type="presParOf" srcId="{4FC66594-2D2C-4E70-B5E2-CB9751493FB0}" destId="{19B0B3B2-4A0E-4CFB-A466-86C247D4B750}" srcOrd="2" destOrd="0" presId="urn:microsoft.com/office/officeart/2018/2/layout/IconVerticalSolidList"/>
    <dgm:cxn modelId="{BFB43B38-3180-462A-98BC-069ACFCDEB34}" type="presParOf" srcId="{4FC66594-2D2C-4E70-B5E2-CB9751493FB0}" destId="{B59F6C36-6085-43AF-A60C-B10F817E1FAA}" srcOrd="3" destOrd="0" presId="urn:microsoft.com/office/officeart/2018/2/layout/IconVerticalSolidList"/>
    <dgm:cxn modelId="{1E485544-D153-48E9-B863-E3870C244038}" type="presParOf" srcId="{C14AD901-5E05-48A5-B1DF-BD18857B2B86}" destId="{BEF469CE-6DA7-43A9-A6CC-BDD4AD6FE590}" srcOrd="5" destOrd="0" presId="urn:microsoft.com/office/officeart/2018/2/layout/IconVerticalSolidList"/>
    <dgm:cxn modelId="{896BCC2D-2F77-434D-987D-61DCEC4A4FDC}" type="presParOf" srcId="{C14AD901-5E05-48A5-B1DF-BD18857B2B86}" destId="{77541E05-947B-4CCB-98A5-CE12E0ACADF8}" srcOrd="6" destOrd="0" presId="urn:microsoft.com/office/officeart/2018/2/layout/IconVerticalSolidList"/>
    <dgm:cxn modelId="{55EC9E8E-DE30-4671-BB72-8B4081E817F8}" type="presParOf" srcId="{77541E05-947B-4CCB-98A5-CE12E0ACADF8}" destId="{7C617A89-4596-4ECF-9C74-D875DEE16831}" srcOrd="0" destOrd="0" presId="urn:microsoft.com/office/officeart/2018/2/layout/IconVerticalSolidList"/>
    <dgm:cxn modelId="{FA4FB724-FF39-4CD6-ABE2-450DC8ECE324}" type="presParOf" srcId="{77541E05-947B-4CCB-98A5-CE12E0ACADF8}" destId="{1694E9F4-9314-4651-9D0F-A6E710EBFEE4}" srcOrd="1" destOrd="0" presId="urn:microsoft.com/office/officeart/2018/2/layout/IconVerticalSolidList"/>
    <dgm:cxn modelId="{C8A186C0-B659-4889-AC1D-A5AA9D3D2F32}" type="presParOf" srcId="{77541E05-947B-4CCB-98A5-CE12E0ACADF8}" destId="{E6F1A8D5-5E7F-4666-A866-79598E3FA974}" srcOrd="2" destOrd="0" presId="urn:microsoft.com/office/officeart/2018/2/layout/IconVerticalSolidList"/>
    <dgm:cxn modelId="{39A1C365-27F6-411D-AD6E-5B317307BB7D}" type="presParOf" srcId="{77541E05-947B-4CCB-98A5-CE12E0ACADF8}" destId="{F22647D4-8AC8-401E-8DC6-F8F2BD70A4D8}" srcOrd="3" destOrd="0" presId="urn:microsoft.com/office/officeart/2018/2/layout/IconVerticalSolidList"/>
    <dgm:cxn modelId="{96355872-8528-4829-A707-00141AA23E3B}" type="presParOf" srcId="{C14AD901-5E05-48A5-B1DF-BD18857B2B86}" destId="{D76EAB42-28BB-4F28-83EE-6BFD6011FA77}" srcOrd="7" destOrd="0" presId="urn:microsoft.com/office/officeart/2018/2/layout/IconVerticalSolidList"/>
    <dgm:cxn modelId="{7BC23881-B504-4C20-A3A1-E6ADBA221B43}" type="presParOf" srcId="{C14AD901-5E05-48A5-B1DF-BD18857B2B86}" destId="{F5568B9D-AD21-4A38-B4AC-B405064ABCB4}" srcOrd="8" destOrd="0" presId="urn:microsoft.com/office/officeart/2018/2/layout/IconVerticalSolidList"/>
    <dgm:cxn modelId="{E3E92099-8CF0-4F2C-811B-ED4D184F9BD9}" type="presParOf" srcId="{F5568B9D-AD21-4A38-B4AC-B405064ABCB4}" destId="{CC06EB6A-69BD-4C7A-87C7-CF36A351EC04}" srcOrd="0" destOrd="0" presId="urn:microsoft.com/office/officeart/2018/2/layout/IconVerticalSolidList"/>
    <dgm:cxn modelId="{1D206231-B8B7-4990-BCFA-5935FBFFB5A7}" type="presParOf" srcId="{F5568B9D-AD21-4A38-B4AC-B405064ABCB4}" destId="{5B69E284-2FE7-4EE6-A6D0-0C451F74D01B}" srcOrd="1" destOrd="0" presId="urn:microsoft.com/office/officeart/2018/2/layout/IconVerticalSolidList"/>
    <dgm:cxn modelId="{5944AD28-E5E7-46B1-AAAB-75999D2F3982}" type="presParOf" srcId="{F5568B9D-AD21-4A38-B4AC-B405064ABCB4}" destId="{11CA5808-B388-48B2-B5EC-E4DA344528A0}" srcOrd="2" destOrd="0" presId="urn:microsoft.com/office/officeart/2018/2/layout/IconVerticalSolidList"/>
    <dgm:cxn modelId="{75D409E3-DD3D-4B70-AF42-FEEFA7A146B8}" type="presParOf" srcId="{F5568B9D-AD21-4A38-B4AC-B405064ABCB4}" destId="{AC78912F-451E-4B75-8304-56256331F04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6A6B12-7035-4FFA-A034-E821DA398A8E}" type="doc">
      <dgm:prSet loTypeId="urn:microsoft.com/office/officeart/2018/5/layout/IconLeafLabel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C95C5B26-57E3-4506-A5E6-36C382A71A63}">
      <dgm:prSet/>
      <dgm:spPr/>
      <dgm:t>
        <a:bodyPr/>
        <a:lstStyle/>
        <a:p>
          <a:pPr>
            <a:lnSpc>
              <a:spcPct val="100000"/>
            </a:lnSpc>
            <a:defRPr cap="all"/>
          </a:pPr>
          <a:r>
            <a:rPr lang="en-US" b="1" dirty="0"/>
            <a:t>Familiarize yourself with the new area ahead of time</a:t>
          </a:r>
          <a:endParaRPr lang="en-US" dirty="0"/>
        </a:p>
      </dgm:t>
    </dgm:pt>
    <dgm:pt modelId="{5236A498-33DB-4506-A8C2-92F172E470C9}" type="parTrans" cxnId="{1439D31F-3902-4B72-BF4F-C5E7926EC5D8}">
      <dgm:prSet/>
      <dgm:spPr/>
      <dgm:t>
        <a:bodyPr/>
        <a:lstStyle/>
        <a:p>
          <a:endParaRPr lang="en-US"/>
        </a:p>
      </dgm:t>
    </dgm:pt>
    <dgm:pt modelId="{FE7233AF-A929-4E9A-89CF-7C509DC4AC01}" type="sibTrans" cxnId="{1439D31F-3902-4B72-BF4F-C5E7926EC5D8}">
      <dgm:prSet/>
      <dgm:spPr/>
      <dgm:t>
        <a:bodyPr/>
        <a:lstStyle/>
        <a:p>
          <a:endParaRPr lang="en-US"/>
        </a:p>
      </dgm:t>
    </dgm:pt>
    <dgm:pt modelId="{56439C02-2FA6-4290-A002-72587A1A89A9}">
      <dgm:prSet/>
      <dgm:spPr/>
      <dgm:t>
        <a:bodyPr/>
        <a:lstStyle/>
        <a:p>
          <a:pPr>
            <a:lnSpc>
              <a:spcPct val="100000"/>
            </a:lnSpc>
            <a:defRPr cap="all"/>
          </a:pPr>
          <a:r>
            <a:rPr lang="en-US" b="1" dirty="0"/>
            <a:t>Travel with a buddy, whenever possible</a:t>
          </a:r>
          <a:endParaRPr lang="en-US" dirty="0"/>
        </a:p>
      </dgm:t>
    </dgm:pt>
    <dgm:pt modelId="{34DB37DF-CC0A-41B2-9C45-A167E22EC656}" type="parTrans" cxnId="{A2A2857F-8529-473D-96C7-B52B6412E889}">
      <dgm:prSet/>
      <dgm:spPr/>
      <dgm:t>
        <a:bodyPr/>
        <a:lstStyle/>
        <a:p>
          <a:endParaRPr lang="en-US"/>
        </a:p>
      </dgm:t>
    </dgm:pt>
    <dgm:pt modelId="{78792B42-BF75-43C2-8B52-20595C732713}" type="sibTrans" cxnId="{A2A2857F-8529-473D-96C7-B52B6412E889}">
      <dgm:prSet/>
      <dgm:spPr/>
      <dgm:t>
        <a:bodyPr/>
        <a:lstStyle/>
        <a:p>
          <a:endParaRPr lang="en-US"/>
        </a:p>
      </dgm:t>
    </dgm:pt>
    <dgm:pt modelId="{1C0BBBC6-8EF7-4C64-A073-1E39EEBACA1E}">
      <dgm:prSet/>
      <dgm:spPr/>
      <dgm:t>
        <a:bodyPr/>
        <a:lstStyle/>
        <a:p>
          <a:pPr>
            <a:lnSpc>
              <a:spcPct val="100000"/>
            </a:lnSpc>
            <a:defRPr cap="all"/>
          </a:pPr>
          <a:r>
            <a:rPr lang="en-US" b="1" dirty="0"/>
            <a:t>Carry only what you need</a:t>
          </a:r>
          <a:endParaRPr lang="en-US" dirty="0"/>
        </a:p>
      </dgm:t>
    </dgm:pt>
    <dgm:pt modelId="{1CFBC428-D2AA-4B8C-B321-929428923046}" type="parTrans" cxnId="{82C745BE-C254-4036-93AD-50A2C1C1321E}">
      <dgm:prSet/>
      <dgm:spPr/>
      <dgm:t>
        <a:bodyPr/>
        <a:lstStyle/>
        <a:p>
          <a:endParaRPr lang="en-US"/>
        </a:p>
      </dgm:t>
    </dgm:pt>
    <dgm:pt modelId="{13A35915-57A8-4EBF-A61C-E48A01911A54}" type="sibTrans" cxnId="{82C745BE-C254-4036-93AD-50A2C1C1321E}">
      <dgm:prSet/>
      <dgm:spPr/>
      <dgm:t>
        <a:bodyPr/>
        <a:lstStyle/>
        <a:p>
          <a:endParaRPr lang="en-US"/>
        </a:p>
      </dgm:t>
    </dgm:pt>
    <dgm:pt modelId="{4AD31B7C-7ACC-4A43-B231-0964716918F7}">
      <dgm:prSet/>
      <dgm:spPr/>
      <dgm:t>
        <a:bodyPr/>
        <a:lstStyle/>
        <a:p>
          <a:pPr>
            <a:lnSpc>
              <a:spcPct val="100000"/>
            </a:lnSpc>
            <a:defRPr cap="all"/>
          </a:pPr>
          <a:r>
            <a:rPr lang="en-US" b="1" dirty="0"/>
            <a:t>Tell someone where you’re going and when you expect to return</a:t>
          </a:r>
          <a:endParaRPr lang="en-US" dirty="0"/>
        </a:p>
      </dgm:t>
    </dgm:pt>
    <dgm:pt modelId="{98FAF24E-B7E9-4AA7-A623-0ED35F20093A}" type="parTrans" cxnId="{E31E964F-4236-49F1-89A1-60120EE41815}">
      <dgm:prSet/>
      <dgm:spPr/>
      <dgm:t>
        <a:bodyPr/>
        <a:lstStyle/>
        <a:p>
          <a:endParaRPr lang="en-US"/>
        </a:p>
      </dgm:t>
    </dgm:pt>
    <dgm:pt modelId="{A27B4ECE-4039-4953-ACCF-A621A0D1DD56}" type="sibTrans" cxnId="{E31E964F-4236-49F1-89A1-60120EE41815}">
      <dgm:prSet/>
      <dgm:spPr/>
      <dgm:t>
        <a:bodyPr/>
        <a:lstStyle/>
        <a:p>
          <a:endParaRPr lang="en-US"/>
        </a:p>
      </dgm:t>
    </dgm:pt>
    <dgm:pt modelId="{D3F7070B-99C1-470E-84B8-3D3A2D7BD4CE}">
      <dgm:prSet/>
      <dgm:spPr/>
      <dgm:t>
        <a:bodyPr/>
        <a:lstStyle/>
        <a:p>
          <a:pPr>
            <a:lnSpc>
              <a:spcPct val="100000"/>
            </a:lnSpc>
            <a:defRPr cap="all"/>
          </a:pPr>
          <a:r>
            <a:rPr lang="en-US" b="1" dirty="0"/>
            <a:t>Always lock your vehicle doors. Never leave valuables in plain sight</a:t>
          </a:r>
          <a:endParaRPr lang="en-US" dirty="0"/>
        </a:p>
      </dgm:t>
    </dgm:pt>
    <dgm:pt modelId="{E2573AEA-84A5-4A50-8A3D-5DFE85FE6E20}" type="parTrans" cxnId="{8CB6204D-0BC6-4C15-BE20-4861BB474EC7}">
      <dgm:prSet/>
      <dgm:spPr/>
      <dgm:t>
        <a:bodyPr/>
        <a:lstStyle/>
        <a:p>
          <a:endParaRPr lang="en-US"/>
        </a:p>
      </dgm:t>
    </dgm:pt>
    <dgm:pt modelId="{55C215A9-272E-44DE-9020-147E4B1F429A}" type="sibTrans" cxnId="{8CB6204D-0BC6-4C15-BE20-4861BB474EC7}">
      <dgm:prSet/>
      <dgm:spPr/>
      <dgm:t>
        <a:bodyPr/>
        <a:lstStyle/>
        <a:p>
          <a:endParaRPr lang="en-US"/>
        </a:p>
      </dgm:t>
    </dgm:pt>
    <dgm:pt modelId="{B0F016C8-F550-41B2-9D73-523089DF1E88}">
      <dgm:prSet/>
      <dgm:spPr/>
      <dgm:t>
        <a:bodyPr/>
        <a:lstStyle/>
        <a:p>
          <a:pPr>
            <a:lnSpc>
              <a:spcPct val="100000"/>
            </a:lnSpc>
            <a:defRPr cap="all"/>
          </a:pPr>
          <a:r>
            <a:rPr lang="en-US" b="1" dirty="0"/>
            <a:t>Sign in following organization’s procedures</a:t>
          </a:r>
          <a:endParaRPr lang="en-US" dirty="0"/>
        </a:p>
      </dgm:t>
    </dgm:pt>
    <dgm:pt modelId="{381466C2-A7D2-410B-8F32-8B10090D02CB}" type="parTrans" cxnId="{3B21A8A5-EE67-47BE-941D-7CCA88F90251}">
      <dgm:prSet/>
      <dgm:spPr/>
      <dgm:t>
        <a:bodyPr/>
        <a:lstStyle/>
        <a:p>
          <a:endParaRPr lang="en-US"/>
        </a:p>
      </dgm:t>
    </dgm:pt>
    <dgm:pt modelId="{3E2BD033-D6BA-4C98-B5D7-B06C97DFAEEB}" type="sibTrans" cxnId="{3B21A8A5-EE67-47BE-941D-7CCA88F90251}">
      <dgm:prSet/>
      <dgm:spPr/>
      <dgm:t>
        <a:bodyPr/>
        <a:lstStyle/>
        <a:p>
          <a:endParaRPr lang="en-US"/>
        </a:p>
      </dgm:t>
    </dgm:pt>
    <dgm:pt modelId="{051CA7C2-AFD7-48D6-80A1-8175FDCB2CAD}">
      <dgm:prSet/>
      <dgm:spPr/>
      <dgm:t>
        <a:bodyPr/>
        <a:lstStyle/>
        <a:p>
          <a:pPr>
            <a:lnSpc>
              <a:spcPct val="100000"/>
            </a:lnSpc>
            <a:defRPr cap="all"/>
          </a:pPr>
          <a:r>
            <a:rPr lang="en-US" b="1" dirty="0"/>
            <a:t>Park or walk in well-lit areas</a:t>
          </a:r>
          <a:endParaRPr lang="en-US" dirty="0"/>
        </a:p>
      </dgm:t>
    </dgm:pt>
    <dgm:pt modelId="{78FAB291-2F6F-4681-9479-BDD65957146A}" type="parTrans" cxnId="{7B48681A-9025-43B9-9B6A-66FB21544FEA}">
      <dgm:prSet/>
      <dgm:spPr/>
      <dgm:t>
        <a:bodyPr/>
        <a:lstStyle/>
        <a:p>
          <a:endParaRPr lang="en-US"/>
        </a:p>
      </dgm:t>
    </dgm:pt>
    <dgm:pt modelId="{56D5F111-17FC-49B9-A28D-A7E1718A289B}" type="sibTrans" cxnId="{7B48681A-9025-43B9-9B6A-66FB21544FEA}">
      <dgm:prSet/>
      <dgm:spPr/>
      <dgm:t>
        <a:bodyPr/>
        <a:lstStyle/>
        <a:p>
          <a:endParaRPr lang="en-US"/>
        </a:p>
      </dgm:t>
    </dgm:pt>
    <dgm:pt modelId="{18084AF0-5E8F-459C-A2E0-FD0544BF692B}">
      <dgm:prSet/>
      <dgm:spPr/>
      <dgm:t>
        <a:bodyPr/>
        <a:lstStyle/>
        <a:p>
          <a:pPr>
            <a:lnSpc>
              <a:spcPct val="100000"/>
            </a:lnSpc>
            <a:defRPr cap="all"/>
          </a:pPr>
          <a:r>
            <a:rPr lang="en-US" b="1" dirty="0"/>
            <a:t>If you become a victim of a crime, call 911 (on-campus, call 716-878-6333)</a:t>
          </a:r>
          <a:endParaRPr lang="en-US" dirty="0"/>
        </a:p>
      </dgm:t>
    </dgm:pt>
    <dgm:pt modelId="{357DB6C3-0790-4F8C-AE63-52A726AACD0A}" type="parTrans" cxnId="{BDAEF1DA-ECD0-425D-B858-C77E35521B76}">
      <dgm:prSet/>
      <dgm:spPr/>
      <dgm:t>
        <a:bodyPr/>
        <a:lstStyle/>
        <a:p>
          <a:endParaRPr lang="en-US"/>
        </a:p>
      </dgm:t>
    </dgm:pt>
    <dgm:pt modelId="{B99968D7-B750-4BD8-853C-2638C4E13CC2}" type="sibTrans" cxnId="{BDAEF1DA-ECD0-425D-B858-C77E35521B76}">
      <dgm:prSet/>
      <dgm:spPr/>
      <dgm:t>
        <a:bodyPr/>
        <a:lstStyle/>
        <a:p>
          <a:endParaRPr lang="en-US"/>
        </a:p>
      </dgm:t>
    </dgm:pt>
    <dgm:pt modelId="{91294843-5A57-4250-A4E8-94D650AAD91C}" type="pres">
      <dgm:prSet presAssocID="{476A6B12-7035-4FFA-A034-E821DA398A8E}" presName="root" presStyleCnt="0">
        <dgm:presLayoutVars>
          <dgm:dir/>
          <dgm:resizeHandles val="exact"/>
        </dgm:presLayoutVars>
      </dgm:prSet>
      <dgm:spPr/>
    </dgm:pt>
    <dgm:pt modelId="{D8FC1DD4-7160-4C35-BC73-4441C3CB03F7}" type="pres">
      <dgm:prSet presAssocID="{C95C5B26-57E3-4506-A5E6-36C382A71A63}" presName="compNode" presStyleCnt="0"/>
      <dgm:spPr/>
    </dgm:pt>
    <dgm:pt modelId="{CA0E8AC1-9874-49A8-89F2-08130041F062}" type="pres">
      <dgm:prSet presAssocID="{C95C5B26-57E3-4506-A5E6-36C382A71A63}" presName="iconBgRect" presStyleLbl="bgShp" presStyleIdx="0" presStyleCnt="8"/>
      <dgm:spPr>
        <a:prstGeom prst="round2DiagRect">
          <a:avLst>
            <a:gd name="adj1" fmla="val 29727"/>
            <a:gd name="adj2" fmla="val 0"/>
          </a:avLst>
        </a:prstGeom>
      </dgm:spPr>
    </dgm:pt>
    <dgm:pt modelId="{13223511-584E-4EF7-B333-4CFC96075501}" type="pres">
      <dgm:prSet presAssocID="{C95C5B26-57E3-4506-A5E6-36C382A71A63}"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4F18B0D5-5583-4CBA-9C07-4515AF1A15B9}" type="pres">
      <dgm:prSet presAssocID="{C95C5B26-57E3-4506-A5E6-36C382A71A63}" presName="spaceRect" presStyleCnt="0"/>
      <dgm:spPr/>
    </dgm:pt>
    <dgm:pt modelId="{044A995D-DE54-4162-8C3C-BF8935ADCC6C}" type="pres">
      <dgm:prSet presAssocID="{C95C5B26-57E3-4506-A5E6-36C382A71A63}" presName="textRect" presStyleLbl="revTx" presStyleIdx="0" presStyleCnt="8">
        <dgm:presLayoutVars>
          <dgm:chMax val="1"/>
          <dgm:chPref val="1"/>
        </dgm:presLayoutVars>
      </dgm:prSet>
      <dgm:spPr/>
    </dgm:pt>
    <dgm:pt modelId="{53444573-EBCA-45AE-A556-5587E9468A51}" type="pres">
      <dgm:prSet presAssocID="{FE7233AF-A929-4E9A-89CF-7C509DC4AC01}" presName="sibTrans" presStyleCnt="0"/>
      <dgm:spPr/>
    </dgm:pt>
    <dgm:pt modelId="{2F884E42-D0D4-4E12-A7C4-9F072C2DD84B}" type="pres">
      <dgm:prSet presAssocID="{56439C02-2FA6-4290-A002-72587A1A89A9}" presName="compNode" presStyleCnt="0"/>
      <dgm:spPr/>
    </dgm:pt>
    <dgm:pt modelId="{A363CA2D-E005-44F7-90FA-C58219165C84}" type="pres">
      <dgm:prSet presAssocID="{56439C02-2FA6-4290-A002-72587A1A89A9}" presName="iconBgRect" presStyleLbl="bgShp" presStyleIdx="1" presStyleCnt="8"/>
      <dgm:spPr>
        <a:prstGeom prst="round2DiagRect">
          <a:avLst>
            <a:gd name="adj1" fmla="val 29727"/>
            <a:gd name="adj2" fmla="val 0"/>
          </a:avLst>
        </a:prstGeom>
      </dgm:spPr>
    </dgm:pt>
    <dgm:pt modelId="{378BE03C-D0CB-4ADE-86DA-28BCCB430E06}" type="pres">
      <dgm:prSet presAssocID="{56439C02-2FA6-4290-A002-72587A1A89A9}"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lot"/>
        </a:ext>
      </dgm:extLst>
    </dgm:pt>
    <dgm:pt modelId="{6D7A0813-47F8-4855-B235-CC387F16D26D}" type="pres">
      <dgm:prSet presAssocID="{56439C02-2FA6-4290-A002-72587A1A89A9}" presName="spaceRect" presStyleCnt="0"/>
      <dgm:spPr/>
    </dgm:pt>
    <dgm:pt modelId="{79510309-AC24-4408-B827-8D430B4BB4DA}" type="pres">
      <dgm:prSet presAssocID="{56439C02-2FA6-4290-A002-72587A1A89A9}" presName="textRect" presStyleLbl="revTx" presStyleIdx="1" presStyleCnt="8">
        <dgm:presLayoutVars>
          <dgm:chMax val="1"/>
          <dgm:chPref val="1"/>
        </dgm:presLayoutVars>
      </dgm:prSet>
      <dgm:spPr/>
    </dgm:pt>
    <dgm:pt modelId="{2907A25F-FCF6-4115-BF73-17E444353A87}" type="pres">
      <dgm:prSet presAssocID="{78792B42-BF75-43C2-8B52-20595C732713}" presName="sibTrans" presStyleCnt="0"/>
      <dgm:spPr/>
    </dgm:pt>
    <dgm:pt modelId="{B74AC1D5-FFE5-40A7-B3F4-58315BA012E2}" type="pres">
      <dgm:prSet presAssocID="{1C0BBBC6-8EF7-4C64-A073-1E39EEBACA1E}" presName="compNode" presStyleCnt="0"/>
      <dgm:spPr/>
    </dgm:pt>
    <dgm:pt modelId="{B721A26E-6E8A-4A08-972D-E229178E8F86}" type="pres">
      <dgm:prSet presAssocID="{1C0BBBC6-8EF7-4C64-A073-1E39EEBACA1E}" presName="iconBgRect" presStyleLbl="bgShp" presStyleIdx="2" presStyleCnt="8"/>
      <dgm:spPr>
        <a:prstGeom prst="round2DiagRect">
          <a:avLst>
            <a:gd name="adj1" fmla="val 29727"/>
            <a:gd name="adj2" fmla="val 0"/>
          </a:avLst>
        </a:prstGeom>
      </dgm:spPr>
    </dgm:pt>
    <dgm:pt modelId="{CB653412-E6E3-465E-9568-EA6C2647B1F0}" type="pres">
      <dgm:prSet presAssocID="{1C0BBBC6-8EF7-4C64-A073-1E39EEBACA1E}"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B3240BA5-7F15-4FFE-918D-F117B27B84F4}" type="pres">
      <dgm:prSet presAssocID="{1C0BBBC6-8EF7-4C64-A073-1E39EEBACA1E}" presName="spaceRect" presStyleCnt="0"/>
      <dgm:spPr/>
    </dgm:pt>
    <dgm:pt modelId="{79C5E8D6-9F3F-4E56-AE1E-831D99283388}" type="pres">
      <dgm:prSet presAssocID="{1C0BBBC6-8EF7-4C64-A073-1E39EEBACA1E}" presName="textRect" presStyleLbl="revTx" presStyleIdx="2" presStyleCnt="8">
        <dgm:presLayoutVars>
          <dgm:chMax val="1"/>
          <dgm:chPref val="1"/>
        </dgm:presLayoutVars>
      </dgm:prSet>
      <dgm:spPr/>
    </dgm:pt>
    <dgm:pt modelId="{1112A7A7-C0AB-41CB-8E19-7EE06AF20608}" type="pres">
      <dgm:prSet presAssocID="{13A35915-57A8-4EBF-A61C-E48A01911A54}" presName="sibTrans" presStyleCnt="0"/>
      <dgm:spPr/>
    </dgm:pt>
    <dgm:pt modelId="{23608F54-5C0F-4543-BEA8-EF84913F54E5}" type="pres">
      <dgm:prSet presAssocID="{4AD31B7C-7ACC-4A43-B231-0964716918F7}" presName="compNode" presStyleCnt="0"/>
      <dgm:spPr/>
    </dgm:pt>
    <dgm:pt modelId="{B1BA77EE-44A8-4489-BD1D-71F33A913520}" type="pres">
      <dgm:prSet presAssocID="{4AD31B7C-7ACC-4A43-B231-0964716918F7}" presName="iconBgRect" presStyleLbl="bgShp" presStyleIdx="3" presStyleCnt="8"/>
      <dgm:spPr>
        <a:prstGeom prst="round2DiagRect">
          <a:avLst>
            <a:gd name="adj1" fmla="val 29727"/>
            <a:gd name="adj2" fmla="val 0"/>
          </a:avLst>
        </a:prstGeom>
      </dgm:spPr>
    </dgm:pt>
    <dgm:pt modelId="{3E987C1F-C975-49DE-AF67-F81699D4E1F8}" type="pres">
      <dgm:prSet presAssocID="{4AD31B7C-7ACC-4A43-B231-0964716918F7}"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Bubble"/>
        </a:ext>
      </dgm:extLst>
    </dgm:pt>
    <dgm:pt modelId="{6DBBF706-6995-40B2-BAC7-11326AE9864F}" type="pres">
      <dgm:prSet presAssocID="{4AD31B7C-7ACC-4A43-B231-0964716918F7}" presName="spaceRect" presStyleCnt="0"/>
      <dgm:spPr/>
    </dgm:pt>
    <dgm:pt modelId="{9CDD15D4-8D9F-4180-8C09-718F00A5E89F}" type="pres">
      <dgm:prSet presAssocID="{4AD31B7C-7ACC-4A43-B231-0964716918F7}" presName="textRect" presStyleLbl="revTx" presStyleIdx="3" presStyleCnt="8">
        <dgm:presLayoutVars>
          <dgm:chMax val="1"/>
          <dgm:chPref val="1"/>
        </dgm:presLayoutVars>
      </dgm:prSet>
      <dgm:spPr/>
    </dgm:pt>
    <dgm:pt modelId="{7BCB608D-521F-4EA8-AB07-D524D86159E0}" type="pres">
      <dgm:prSet presAssocID="{A27B4ECE-4039-4953-ACCF-A621A0D1DD56}" presName="sibTrans" presStyleCnt="0"/>
      <dgm:spPr/>
    </dgm:pt>
    <dgm:pt modelId="{35EBCF2F-A6AE-4655-A464-6B6568AC7E01}" type="pres">
      <dgm:prSet presAssocID="{D3F7070B-99C1-470E-84B8-3D3A2D7BD4CE}" presName="compNode" presStyleCnt="0"/>
      <dgm:spPr/>
    </dgm:pt>
    <dgm:pt modelId="{DE045A5D-BDC1-40F4-9EBD-EAE1C5AAE852}" type="pres">
      <dgm:prSet presAssocID="{D3F7070B-99C1-470E-84B8-3D3A2D7BD4CE}" presName="iconBgRect" presStyleLbl="bgShp" presStyleIdx="4" presStyleCnt="8"/>
      <dgm:spPr>
        <a:prstGeom prst="round2DiagRect">
          <a:avLst>
            <a:gd name="adj1" fmla="val 29727"/>
            <a:gd name="adj2" fmla="val 0"/>
          </a:avLst>
        </a:prstGeom>
      </dgm:spPr>
    </dgm:pt>
    <dgm:pt modelId="{41E3FCF7-E54E-4F80-A329-D38323D6A3DC}" type="pres">
      <dgm:prSet presAssocID="{D3F7070B-99C1-470E-84B8-3D3A2D7BD4CE}"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ock"/>
        </a:ext>
      </dgm:extLst>
    </dgm:pt>
    <dgm:pt modelId="{C4DA941D-1B18-44B0-92CB-CEA18CDC1CD7}" type="pres">
      <dgm:prSet presAssocID="{D3F7070B-99C1-470E-84B8-3D3A2D7BD4CE}" presName="spaceRect" presStyleCnt="0"/>
      <dgm:spPr/>
    </dgm:pt>
    <dgm:pt modelId="{CC9B3A92-14DE-438C-809F-7FCCAEB8286D}" type="pres">
      <dgm:prSet presAssocID="{D3F7070B-99C1-470E-84B8-3D3A2D7BD4CE}" presName="textRect" presStyleLbl="revTx" presStyleIdx="4" presStyleCnt="8">
        <dgm:presLayoutVars>
          <dgm:chMax val="1"/>
          <dgm:chPref val="1"/>
        </dgm:presLayoutVars>
      </dgm:prSet>
      <dgm:spPr/>
    </dgm:pt>
    <dgm:pt modelId="{BD3E2D05-4E64-4219-912B-0441AD822E2A}" type="pres">
      <dgm:prSet presAssocID="{55C215A9-272E-44DE-9020-147E4B1F429A}" presName="sibTrans" presStyleCnt="0"/>
      <dgm:spPr/>
    </dgm:pt>
    <dgm:pt modelId="{876A5D01-57F6-48FD-AB4D-4388B68D0B35}" type="pres">
      <dgm:prSet presAssocID="{B0F016C8-F550-41B2-9D73-523089DF1E88}" presName="compNode" presStyleCnt="0"/>
      <dgm:spPr/>
    </dgm:pt>
    <dgm:pt modelId="{67E1A5B0-B4FF-44DC-B10C-55A4F1545802}" type="pres">
      <dgm:prSet presAssocID="{B0F016C8-F550-41B2-9D73-523089DF1E88}" presName="iconBgRect" presStyleLbl="bgShp" presStyleIdx="5" presStyleCnt="8"/>
      <dgm:spPr>
        <a:prstGeom prst="round2DiagRect">
          <a:avLst>
            <a:gd name="adj1" fmla="val 29727"/>
            <a:gd name="adj2" fmla="val 0"/>
          </a:avLst>
        </a:prstGeom>
      </dgm:spPr>
    </dgm:pt>
    <dgm:pt modelId="{9B783E6E-CEE9-476E-8014-D493F3A9E3C4}" type="pres">
      <dgm:prSet presAssocID="{B0F016C8-F550-41B2-9D73-523089DF1E88}"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 List"/>
        </a:ext>
      </dgm:extLst>
    </dgm:pt>
    <dgm:pt modelId="{964D68DC-D8D8-46EF-B5A2-D95BF997C7CA}" type="pres">
      <dgm:prSet presAssocID="{B0F016C8-F550-41B2-9D73-523089DF1E88}" presName="spaceRect" presStyleCnt="0"/>
      <dgm:spPr/>
    </dgm:pt>
    <dgm:pt modelId="{FE3740E0-3BA9-4932-AA6D-C73FBBC3BE9E}" type="pres">
      <dgm:prSet presAssocID="{B0F016C8-F550-41B2-9D73-523089DF1E88}" presName="textRect" presStyleLbl="revTx" presStyleIdx="5" presStyleCnt="8">
        <dgm:presLayoutVars>
          <dgm:chMax val="1"/>
          <dgm:chPref val="1"/>
        </dgm:presLayoutVars>
      </dgm:prSet>
      <dgm:spPr/>
    </dgm:pt>
    <dgm:pt modelId="{842AA98F-8201-4E79-9B4B-2A77D6533CC7}" type="pres">
      <dgm:prSet presAssocID="{3E2BD033-D6BA-4C98-B5D7-B06C97DFAEEB}" presName="sibTrans" presStyleCnt="0"/>
      <dgm:spPr/>
    </dgm:pt>
    <dgm:pt modelId="{8303EA83-0C6D-4B1B-8967-1034FF63E02C}" type="pres">
      <dgm:prSet presAssocID="{051CA7C2-AFD7-48D6-80A1-8175FDCB2CAD}" presName="compNode" presStyleCnt="0"/>
      <dgm:spPr/>
    </dgm:pt>
    <dgm:pt modelId="{FEFC9567-40F8-4047-90EC-2E21AE8473A8}" type="pres">
      <dgm:prSet presAssocID="{051CA7C2-AFD7-48D6-80A1-8175FDCB2CAD}" presName="iconBgRect" presStyleLbl="bgShp" presStyleIdx="6" presStyleCnt="8"/>
      <dgm:spPr>
        <a:prstGeom prst="round2DiagRect">
          <a:avLst>
            <a:gd name="adj1" fmla="val 29727"/>
            <a:gd name="adj2" fmla="val 0"/>
          </a:avLst>
        </a:prstGeom>
      </dgm:spPr>
    </dgm:pt>
    <dgm:pt modelId="{D93D462E-FD90-4B54-A476-68C89C648713}" type="pres">
      <dgm:prSet presAssocID="{051CA7C2-AFD7-48D6-80A1-8175FDCB2CAD}"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treetlight"/>
        </a:ext>
      </dgm:extLst>
    </dgm:pt>
    <dgm:pt modelId="{744F7753-1E90-4DC0-8FCA-8BE08A58FBBA}" type="pres">
      <dgm:prSet presAssocID="{051CA7C2-AFD7-48D6-80A1-8175FDCB2CAD}" presName="spaceRect" presStyleCnt="0"/>
      <dgm:spPr/>
    </dgm:pt>
    <dgm:pt modelId="{4C947568-F4F7-479D-BDA4-6C8EF473505B}" type="pres">
      <dgm:prSet presAssocID="{051CA7C2-AFD7-48D6-80A1-8175FDCB2CAD}" presName="textRect" presStyleLbl="revTx" presStyleIdx="6" presStyleCnt="8">
        <dgm:presLayoutVars>
          <dgm:chMax val="1"/>
          <dgm:chPref val="1"/>
        </dgm:presLayoutVars>
      </dgm:prSet>
      <dgm:spPr/>
    </dgm:pt>
    <dgm:pt modelId="{0BDE70D1-0046-4BFC-802B-9661A41D82A0}" type="pres">
      <dgm:prSet presAssocID="{56D5F111-17FC-49B9-A28D-A7E1718A289B}" presName="sibTrans" presStyleCnt="0"/>
      <dgm:spPr/>
    </dgm:pt>
    <dgm:pt modelId="{5D2CC03C-A58E-4BD4-8CB5-B44D1B45DBB6}" type="pres">
      <dgm:prSet presAssocID="{18084AF0-5E8F-459C-A2E0-FD0544BF692B}" presName="compNode" presStyleCnt="0"/>
      <dgm:spPr/>
    </dgm:pt>
    <dgm:pt modelId="{53BCD938-8D5A-4254-89F2-D29984686514}" type="pres">
      <dgm:prSet presAssocID="{18084AF0-5E8F-459C-A2E0-FD0544BF692B}" presName="iconBgRect" presStyleLbl="bgShp" presStyleIdx="7" presStyleCnt="8"/>
      <dgm:spPr>
        <a:prstGeom prst="round2DiagRect">
          <a:avLst>
            <a:gd name="adj1" fmla="val 29727"/>
            <a:gd name="adj2" fmla="val 0"/>
          </a:avLst>
        </a:prstGeom>
      </dgm:spPr>
    </dgm:pt>
    <dgm:pt modelId="{5520BF26-EAB8-45D9-9B18-E6B16CD03443}" type="pres">
      <dgm:prSet presAssocID="{18084AF0-5E8F-459C-A2E0-FD0544BF692B}"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Ambulance"/>
        </a:ext>
      </dgm:extLst>
    </dgm:pt>
    <dgm:pt modelId="{79065884-1140-4A44-8B87-7566973FDA05}" type="pres">
      <dgm:prSet presAssocID="{18084AF0-5E8F-459C-A2E0-FD0544BF692B}" presName="spaceRect" presStyleCnt="0"/>
      <dgm:spPr/>
    </dgm:pt>
    <dgm:pt modelId="{1BE2447C-60E0-48DF-BAF0-BDB6FDAF72ED}" type="pres">
      <dgm:prSet presAssocID="{18084AF0-5E8F-459C-A2E0-FD0544BF692B}" presName="textRect" presStyleLbl="revTx" presStyleIdx="7" presStyleCnt="8">
        <dgm:presLayoutVars>
          <dgm:chMax val="1"/>
          <dgm:chPref val="1"/>
        </dgm:presLayoutVars>
      </dgm:prSet>
      <dgm:spPr/>
    </dgm:pt>
  </dgm:ptLst>
  <dgm:cxnLst>
    <dgm:cxn modelId="{D557CB0C-C239-40D0-B06F-5E5BBBA2BA56}" type="presOf" srcId="{56439C02-2FA6-4290-A002-72587A1A89A9}" destId="{79510309-AC24-4408-B827-8D430B4BB4DA}" srcOrd="0" destOrd="0" presId="urn:microsoft.com/office/officeart/2018/5/layout/IconLeafLabelList"/>
    <dgm:cxn modelId="{7B48681A-9025-43B9-9B6A-66FB21544FEA}" srcId="{476A6B12-7035-4FFA-A034-E821DA398A8E}" destId="{051CA7C2-AFD7-48D6-80A1-8175FDCB2CAD}" srcOrd="6" destOrd="0" parTransId="{78FAB291-2F6F-4681-9479-BDD65957146A}" sibTransId="{56D5F111-17FC-49B9-A28D-A7E1718A289B}"/>
    <dgm:cxn modelId="{42A7021F-ABDE-4F87-A2C5-235E900FC3FF}" type="presOf" srcId="{051CA7C2-AFD7-48D6-80A1-8175FDCB2CAD}" destId="{4C947568-F4F7-479D-BDA4-6C8EF473505B}" srcOrd="0" destOrd="0" presId="urn:microsoft.com/office/officeart/2018/5/layout/IconLeafLabelList"/>
    <dgm:cxn modelId="{1439D31F-3902-4B72-BF4F-C5E7926EC5D8}" srcId="{476A6B12-7035-4FFA-A034-E821DA398A8E}" destId="{C95C5B26-57E3-4506-A5E6-36C382A71A63}" srcOrd="0" destOrd="0" parTransId="{5236A498-33DB-4506-A8C2-92F172E470C9}" sibTransId="{FE7233AF-A929-4E9A-89CF-7C509DC4AC01}"/>
    <dgm:cxn modelId="{EE872D43-7CF3-48EC-96FA-B068E47DDAB4}" type="presOf" srcId="{C95C5B26-57E3-4506-A5E6-36C382A71A63}" destId="{044A995D-DE54-4162-8C3C-BF8935ADCC6C}" srcOrd="0" destOrd="0" presId="urn:microsoft.com/office/officeart/2018/5/layout/IconLeafLabelList"/>
    <dgm:cxn modelId="{8CB6204D-0BC6-4C15-BE20-4861BB474EC7}" srcId="{476A6B12-7035-4FFA-A034-E821DA398A8E}" destId="{D3F7070B-99C1-470E-84B8-3D3A2D7BD4CE}" srcOrd="4" destOrd="0" parTransId="{E2573AEA-84A5-4A50-8A3D-5DFE85FE6E20}" sibTransId="{55C215A9-272E-44DE-9020-147E4B1F429A}"/>
    <dgm:cxn modelId="{C6A2834E-2D69-41D7-A496-6B3356372D43}" type="presOf" srcId="{18084AF0-5E8F-459C-A2E0-FD0544BF692B}" destId="{1BE2447C-60E0-48DF-BAF0-BDB6FDAF72ED}" srcOrd="0" destOrd="0" presId="urn:microsoft.com/office/officeart/2018/5/layout/IconLeafLabelList"/>
    <dgm:cxn modelId="{E31E964F-4236-49F1-89A1-60120EE41815}" srcId="{476A6B12-7035-4FFA-A034-E821DA398A8E}" destId="{4AD31B7C-7ACC-4A43-B231-0964716918F7}" srcOrd="3" destOrd="0" parTransId="{98FAF24E-B7E9-4AA7-A623-0ED35F20093A}" sibTransId="{A27B4ECE-4039-4953-ACCF-A621A0D1DD56}"/>
    <dgm:cxn modelId="{9A2E4155-4C73-415E-9DA8-3204AD548E92}" type="presOf" srcId="{4AD31B7C-7ACC-4A43-B231-0964716918F7}" destId="{9CDD15D4-8D9F-4180-8C09-718F00A5E89F}" srcOrd="0" destOrd="0" presId="urn:microsoft.com/office/officeart/2018/5/layout/IconLeafLabelList"/>
    <dgm:cxn modelId="{3987DF7E-67AB-4C5B-AF87-B9BDDD8C7640}" type="presOf" srcId="{D3F7070B-99C1-470E-84B8-3D3A2D7BD4CE}" destId="{CC9B3A92-14DE-438C-809F-7FCCAEB8286D}" srcOrd="0" destOrd="0" presId="urn:microsoft.com/office/officeart/2018/5/layout/IconLeafLabelList"/>
    <dgm:cxn modelId="{A2A2857F-8529-473D-96C7-B52B6412E889}" srcId="{476A6B12-7035-4FFA-A034-E821DA398A8E}" destId="{56439C02-2FA6-4290-A002-72587A1A89A9}" srcOrd="1" destOrd="0" parTransId="{34DB37DF-CC0A-41B2-9C45-A167E22EC656}" sibTransId="{78792B42-BF75-43C2-8B52-20595C732713}"/>
    <dgm:cxn modelId="{2984EDA1-46A6-4BC1-BF09-61A3E8B9B429}" type="presOf" srcId="{B0F016C8-F550-41B2-9D73-523089DF1E88}" destId="{FE3740E0-3BA9-4932-AA6D-C73FBBC3BE9E}" srcOrd="0" destOrd="0" presId="urn:microsoft.com/office/officeart/2018/5/layout/IconLeafLabelList"/>
    <dgm:cxn modelId="{3B21A8A5-EE67-47BE-941D-7CCA88F90251}" srcId="{476A6B12-7035-4FFA-A034-E821DA398A8E}" destId="{B0F016C8-F550-41B2-9D73-523089DF1E88}" srcOrd="5" destOrd="0" parTransId="{381466C2-A7D2-410B-8F32-8B10090D02CB}" sibTransId="{3E2BD033-D6BA-4C98-B5D7-B06C97DFAEEB}"/>
    <dgm:cxn modelId="{A945FCB6-1E92-4245-866E-21F02AA1D2FA}" type="presOf" srcId="{476A6B12-7035-4FFA-A034-E821DA398A8E}" destId="{91294843-5A57-4250-A4E8-94D650AAD91C}" srcOrd="0" destOrd="0" presId="urn:microsoft.com/office/officeart/2018/5/layout/IconLeafLabelList"/>
    <dgm:cxn modelId="{82C745BE-C254-4036-93AD-50A2C1C1321E}" srcId="{476A6B12-7035-4FFA-A034-E821DA398A8E}" destId="{1C0BBBC6-8EF7-4C64-A073-1E39EEBACA1E}" srcOrd="2" destOrd="0" parTransId="{1CFBC428-D2AA-4B8C-B321-929428923046}" sibTransId="{13A35915-57A8-4EBF-A61C-E48A01911A54}"/>
    <dgm:cxn modelId="{BDAEF1DA-ECD0-425D-B858-C77E35521B76}" srcId="{476A6B12-7035-4FFA-A034-E821DA398A8E}" destId="{18084AF0-5E8F-459C-A2E0-FD0544BF692B}" srcOrd="7" destOrd="0" parTransId="{357DB6C3-0790-4F8C-AE63-52A726AACD0A}" sibTransId="{B99968D7-B750-4BD8-853C-2638C4E13CC2}"/>
    <dgm:cxn modelId="{73DDB7F2-893D-4966-9DAF-3FE678F3D354}" type="presOf" srcId="{1C0BBBC6-8EF7-4C64-A073-1E39EEBACA1E}" destId="{79C5E8D6-9F3F-4E56-AE1E-831D99283388}" srcOrd="0" destOrd="0" presId="urn:microsoft.com/office/officeart/2018/5/layout/IconLeafLabelList"/>
    <dgm:cxn modelId="{46F3F138-1DDB-42BE-80CA-B12BCE248DCF}" type="presParOf" srcId="{91294843-5A57-4250-A4E8-94D650AAD91C}" destId="{D8FC1DD4-7160-4C35-BC73-4441C3CB03F7}" srcOrd="0" destOrd="0" presId="urn:microsoft.com/office/officeart/2018/5/layout/IconLeafLabelList"/>
    <dgm:cxn modelId="{1DDAA412-18E8-4852-8634-23773905B8C9}" type="presParOf" srcId="{D8FC1DD4-7160-4C35-BC73-4441C3CB03F7}" destId="{CA0E8AC1-9874-49A8-89F2-08130041F062}" srcOrd="0" destOrd="0" presId="urn:microsoft.com/office/officeart/2018/5/layout/IconLeafLabelList"/>
    <dgm:cxn modelId="{68E3C767-45F3-4788-960C-2939EE345BE4}" type="presParOf" srcId="{D8FC1DD4-7160-4C35-BC73-4441C3CB03F7}" destId="{13223511-584E-4EF7-B333-4CFC96075501}" srcOrd="1" destOrd="0" presId="urn:microsoft.com/office/officeart/2018/5/layout/IconLeafLabelList"/>
    <dgm:cxn modelId="{EAD740CE-A32D-4EE5-BFE1-05D70F06DFC5}" type="presParOf" srcId="{D8FC1DD4-7160-4C35-BC73-4441C3CB03F7}" destId="{4F18B0D5-5583-4CBA-9C07-4515AF1A15B9}" srcOrd="2" destOrd="0" presId="urn:microsoft.com/office/officeart/2018/5/layout/IconLeafLabelList"/>
    <dgm:cxn modelId="{721576B3-8845-4E62-8EF7-396F966B0766}" type="presParOf" srcId="{D8FC1DD4-7160-4C35-BC73-4441C3CB03F7}" destId="{044A995D-DE54-4162-8C3C-BF8935ADCC6C}" srcOrd="3" destOrd="0" presId="urn:microsoft.com/office/officeart/2018/5/layout/IconLeafLabelList"/>
    <dgm:cxn modelId="{02B21DFA-B34A-41EB-BC8B-28828EC313A2}" type="presParOf" srcId="{91294843-5A57-4250-A4E8-94D650AAD91C}" destId="{53444573-EBCA-45AE-A556-5587E9468A51}" srcOrd="1" destOrd="0" presId="urn:microsoft.com/office/officeart/2018/5/layout/IconLeafLabelList"/>
    <dgm:cxn modelId="{7F055327-8887-4663-A74D-9FEC79AC4115}" type="presParOf" srcId="{91294843-5A57-4250-A4E8-94D650AAD91C}" destId="{2F884E42-D0D4-4E12-A7C4-9F072C2DD84B}" srcOrd="2" destOrd="0" presId="urn:microsoft.com/office/officeart/2018/5/layout/IconLeafLabelList"/>
    <dgm:cxn modelId="{D52BDE95-318E-49A0-B4C3-6A40EB03444D}" type="presParOf" srcId="{2F884E42-D0D4-4E12-A7C4-9F072C2DD84B}" destId="{A363CA2D-E005-44F7-90FA-C58219165C84}" srcOrd="0" destOrd="0" presId="urn:microsoft.com/office/officeart/2018/5/layout/IconLeafLabelList"/>
    <dgm:cxn modelId="{DA0D3DFB-13CE-483B-9061-5374BA344F01}" type="presParOf" srcId="{2F884E42-D0D4-4E12-A7C4-9F072C2DD84B}" destId="{378BE03C-D0CB-4ADE-86DA-28BCCB430E06}" srcOrd="1" destOrd="0" presId="urn:microsoft.com/office/officeart/2018/5/layout/IconLeafLabelList"/>
    <dgm:cxn modelId="{C809E366-5D83-449E-A3B8-3255BFC3A408}" type="presParOf" srcId="{2F884E42-D0D4-4E12-A7C4-9F072C2DD84B}" destId="{6D7A0813-47F8-4855-B235-CC387F16D26D}" srcOrd="2" destOrd="0" presId="urn:microsoft.com/office/officeart/2018/5/layout/IconLeafLabelList"/>
    <dgm:cxn modelId="{3EEA621D-2A7D-457F-90FD-598907705A78}" type="presParOf" srcId="{2F884E42-D0D4-4E12-A7C4-9F072C2DD84B}" destId="{79510309-AC24-4408-B827-8D430B4BB4DA}" srcOrd="3" destOrd="0" presId="urn:microsoft.com/office/officeart/2018/5/layout/IconLeafLabelList"/>
    <dgm:cxn modelId="{4AAE92FE-8561-4B43-8046-C870B4084A5F}" type="presParOf" srcId="{91294843-5A57-4250-A4E8-94D650AAD91C}" destId="{2907A25F-FCF6-4115-BF73-17E444353A87}" srcOrd="3" destOrd="0" presId="urn:microsoft.com/office/officeart/2018/5/layout/IconLeafLabelList"/>
    <dgm:cxn modelId="{24F03F24-ECF9-442C-9F02-90B131C4D35A}" type="presParOf" srcId="{91294843-5A57-4250-A4E8-94D650AAD91C}" destId="{B74AC1D5-FFE5-40A7-B3F4-58315BA012E2}" srcOrd="4" destOrd="0" presId="urn:microsoft.com/office/officeart/2018/5/layout/IconLeafLabelList"/>
    <dgm:cxn modelId="{6881BA38-FBD0-453F-934D-D4F93F413250}" type="presParOf" srcId="{B74AC1D5-FFE5-40A7-B3F4-58315BA012E2}" destId="{B721A26E-6E8A-4A08-972D-E229178E8F86}" srcOrd="0" destOrd="0" presId="urn:microsoft.com/office/officeart/2018/5/layout/IconLeafLabelList"/>
    <dgm:cxn modelId="{E9C40161-472A-4388-B9B2-8DA4485ED737}" type="presParOf" srcId="{B74AC1D5-FFE5-40A7-B3F4-58315BA012E2}" destId="{CB653412-E6E3-465E-9568-EA6C2647B1F0}" srcOrd="1" destOrd="0" presId="urn:microsoft.com/office/officeart/2018/5/layout/IconLeafLabelList"/>
    <dgm:cxn modelId="{53C44180-2AD5-45BD-86DA-B3C0322F1C97}" type="presParOf" srcId="{B74AC1D5-FFE5-40A7-B3F4-58315BA012E2}" destId="{B3240BA5-7F15-4FFE-918D-F117B27B84F4}" srcOrd="2" destOrd="0" presId="urn:microsoft.com/office/officeart/2018/5/layout/IconLeafLabelList"/>
    <dgm:cxn modelId="{0DE45564-6014-4CC1-922A-533A5CF9B328}" type="presParOf" srcId="{B74AC1D5-FFE5-40A7-B3F4-58315BA012E2}" destId="{79C5E8D6-9F3F-4E56-AE1E-831D99283388}" srcOrd="3" destOrd="0" presId="urn:microsoft.com/office/officeart/2018/5/layout/IconLeafLabelList"/>
    <dgm:cxn modelId="{E9E3525C-7EF1-436A-B754-3133265C8B97}" type="presParOf" srcId="{91294843-5A57-4250-A4E8-94D650AAD91C}" destId="{1112A7A7-C0AB-41CB-8E19-7EE06AF20608}" srcOrd="5" destOrd="0" presId="urn:microsoft.com/office/officeart/2018/5/layout/IconLeafLabelList"/>
    <dgm:cxn modelId="{45710767-0346-44AD-A195-4390F8E1A580}" type="presParOf" srcId="{91294843-5A57-4250-A4E8-94D650AAD91C}" destId="{23608F54-5C0F-4543-BEA8-EF84913F54E5}" srcOrd="6" destOrd="0" presId="urn:microsoft.com/office/officeart/2018/5/layout/IconLeafLabelList"/>
    <dgm:cxn modelId="{62011D48-97BA-4546-A291-4263DC16AE4E}" type="presParOf" srcId="{23608F54-5C0F-4543-BEA8-EF84913F54E5}" destId="{B1BA77EE-44A8-4489-BD1D-71F33A913520}" srcOrd="0" destOrd="0" presId="urn:microsoft.com/office/officeart/2018/5/layout/IconLeafLabelList"/>
    <dgm:cxn modelId="{6D8EA3D2-7563-4F9E-91E3-DB112DEDA3D5}" type="presParOf" srcId="{23608F54-5C0F-4543-BEA8-EF84913F54E5}" destId="{3E987C1F-C975-49DE-AF67-F81699D4E1F8}" srcOrd="1" destOrd="0" presId="urn:microsoft.com/office/officeart/2018/5/layout/IconLeafLabelList"/>
    <dgm:cxn modelId="{DD7634AA-1D91-46F8-AD1C-5900D91F7058}" type="presParOf" srcId="{23608F54-5C0F-4543-BEA8-EF84913F54E5}" destId="{6DBBF706-6995-40B2-BAC7-11326AE9864F}" srcOrd="2" destOrd="0" presId="urn:microsoft.com/office/officeart/2018/5/layout/IconLeafLabelList"/>
    <dgm:cxn modelId="{CA719C8A-3DC1-4E8B-9709-CBFB091C12A8}" type="presParOf" srcId="{23608F54-5C0F-4543-BEA8-EF84913F54E5}" destId="{9CDD15D4-8D9F-4180-8C09-718F00A5E89F}" srcOrd="3" destOrd="0" presId="urn:microsoft.com/office/officeart/2018/5/layout/IconLeafLabelList"/>
    <dgm:cxn modelId="{44372191-5F21-4990-B23D-F6B4249F6D6D}" type="presParOf" srcId="{91294843-5A57-4250-A4E8-94D650AAD91C}" destId="{7BCB608D-521F-4EA8-AB07-D524D86159E0}" srcOrd="7" destOrd="0" presId="urn:microsoft.com/office/officeart/2018/5/layout/IconLeafLabelList"/>
    <dgm:cxn modelId="{D757AA77-31CC-4520-8707-87ECB13DB0B0}" type="presParOf" srcId="{91294843-5A57-4250-A4E8-94D650AAD91C}" destId="{35EBCF2F-A6AE-4655-A464-6B6568AC7E01}" srcOrd="8" destOrd="0" presId="urn:microsoft.com/office/officeart/2018/5/layout/IconLeafLabelList"/>
    <dgm:cxn modelId="{6322D2F5-EE3D-4464-ACBA-2F259E5B99B5}" type="presParOf" srcId="{35EBCF2F-A6AE-4655-A464-6B6568AC7E01}" destId="{DE045A5D-BDC1-40F4-9EBD-EAE1C5AAE852}" srcOrd="0" destOrd="0" presId="urn:microsoft.com/office/officeart/2018/5/layout/IconLeafLabelList"/>
    <dgm:cxn modelId="{840E3F92-9864-4813-A1FB-849CABDD353C}" type="presParOf" srcId="{35EBCF2F-A6AE-4655-A464-6B6568AC7E01}" destId="{41E3FCF7-E54E-4F80-A329-D38323D6A3DC}" srcOrd="1" destOrd="0" presId="urn:microsoft.com/office/officeart/2018/5/layout/IconLeafLabelList"/>
    <dgm:cxn modelId="{9AD56616-BC61-4C43-8E92-ADE1E9A4B6E0}" type="presParOf" srcId="{35EBCF2F-A6AE-4655-A464-6B6568AC7E01}" destId="{C4DA941D-1B18-44B0-92CB-CEA18CDC1CD7}" srcOrd="2" destOrd="0" presId="urn:microsoft.com/office/officeart/2018/5/layout/IconLeafLabelList"/>
    <dgm:cxn modelId="{03D95C7A-59C6-4F6E-B0DD-3FA08B8C3443}" type="presParOf" srcId="{35EBCF2F-A6AE-4655-A464-6B6568AC7E01}" destId="{CC9B3A92-14DE-438C-809F-7FCCAEB8286D}" srcOrd="3" destOrd="0" presId="urn:microsoft.com/office/officeart/2018/5/layout/IconLeafLabelList"/>
    <dgm:cxn modelId="{92E0DEB6-6A47-427F-A720-58D9499B28E9}" type="presParOf" srcId="{91294843-5A57-4250-A4E8-94D650AAD91C}" destId="{BD3E2D05-4E64-4219-912B-0441AD822E2A}" srcOrd="9" destOrd="0" presId="urn:microsoft.com/office/officeart/2018/5/layout/IconLeafLabelList"/>
    <dgm:cxn modelId="{A17681BF-F8EF-4275-A4E2-A52A39742F1E}" type="presParOf" srcId="{91294843-5A57-4250-A4E8-94D650AAD91C}" destId="{876A5D01-57F6-48FD-AB4D-4388B68D0B35}" srcOrd="10" destOrd="0" presId="urn:microsoft.com/office/officeart/2018/5/layout/IconLeafLabelList"/>
    <dgm:cxn modelId="{5B733258-2117-45D9-A34C-539698DAAC11}" type="presParOf" srcId="{876A5D01-57F6-48FD-AB4D-4388B68D0B35}" destId="{67E1A5B0-B4FF-44DC-B10C-55A4F1545802}" srcOrd="0" destOrd="0" presId="urn:microsoft.com/office/officeart/2018/5/layout/IconLeafLabelList"/>
    <dgm:cxn modelId="{D0AA9302-61AC-42B4-AEE8-1844D5F48286}" type="presParOf" srcId="{876A5D01-57F6-48FD-AB4D-4388B68D0B35}" destId="{9B783E6E-CEE9-476E-8014-D493F3A9E3C4}" srcOrd="1" destOrd="0" presId="urn:microsoft.com/office/officeart/2018/5/layout/IconLeafLabelList"/>
    <dgm:cxn modelId="{D588F81B-108E-42E1-86A3-E8E0EE642ACD}" type="presParOf" srcId="{876A5D01-57F6-48FD-AB4D-4388B68D0B35}" destId="{964D68DC-D8D8-46EF-B5A2-D95BF997C7CA}" srcOrd="2" destOrd="0" presId="urn:microsoft.com/office/officeart/2018/5/layout/IconLeafLabelList"/>
    <dgm:cxn modelId="{BC4D9943-E509-4F0F-88C6-96FED1CF5B02}" type="presParOf" srcId="{876A5D01-57F6-48FD-AB4D-4388B68D0B35}" destId="{FE3740E0-3BA9-4932-AA6D-C73FBBC3BE9E}" srcOrd="3" destOrd="0" presId="urn:microsoft.com/office/officeart/2018/5/layout/IconLeafLabelList"/>
    <dgm:cxn modelId="{6786FF9A-9CEF-49D9-85DD-83369B00EB63}" type="presParOf" srcId="{91294843-5A57-4250-A4E8-94D650AAD91C}" destId="{842AA98F-8201-4E79-9B4B-2A77D6533CC7}" srcOrd="11" destOrd="0" presId="urn:microsoft.com/office/officeart/2018/5/layout/IconLeafLabelList"/>
    <dgm:cxn modelId="{AEE95F23-0845-4761-862B-63DF21E482D5}" type="presParOf" srcId="{91294843-5A57-4250-A4E8-94D650AAD91C}" destId="{8303EA83-0C6D-4B1B-8967-1034FF63E02C}" srcOrd="12" destOrd="0" presId="urn:microsoft.com/office/officeart/2018/5/layout/IconLeafLabelList"/>
    <dgm:cxn modelId="{EE111A48-B394-4917-9087-BDFCC822A9F7}" type="presParOf" srcId="{8303EA83-0C6D-4B1B-8967-1034FF63E02C}" destId="{FEFC9567-40F8-4047-90EC-2E21AE8473A8}" srcOrd="0" destOrd="0" presId="urn:microsoft.com/office/officeart/2018/5/layout/IconLeafLabelList"/>
    <dgm:cxn modelId="{0DA41D0D-0E15-456B-A7C2-DE10AF02AECC}" type="presParOf" srcId="{8303EA83-0C6D-4B1B-8967-1034FF63E02C}" destId="{D93D462E-FD90-4B54-A476-68C89C648713}" srcOrd="1" destOrd="0" presId="urn:microsoft.com/office/officeart/2018/5/layout/IconLeafLabelList"/>
    <dgm:cxn modelId="{CEA62AC6-1B70-4C08-855A-49332E51D08D}" type="presParOf" srcId="{8303EA83-0C6D-4B1B-8967-1034FF63E02C}" destId="{744F7753-1E90-4DC0-8FCA-8BE08A58FBBA}" srcOrd="2" destOrd="0" presId="urn:microsoft.com/office/officeart/2018/5/layout/IconLeafLabelList"/>
    <dgm:cxn modelId="{E830A7AB-947A-4F87-88F0-89E967C7F331}" type="presParOf" srcId="{8303EA83-0C6D-4B1B-8967-1034FF63E02C}" destId="{4C947568-F4F7-479D-BDA4-6C8EF473505B}" srcOrd="3" destOrd="0" presId="urn:microsoft.com/office/officeart/2018/5/layout/IconLeafLabelList"/>
    <dgm:cxn modelId="{5B6A682B-5D2E-4799-BAA9-FA90545C5F0C}" type="presParOf" srcId="{91294843-5A57-4250-A4E8-94D650AAD91C}" destId="{0BDE70D1-0046-4BFC-802B-9661A41D82A0}" srcOrd="13" destOrd="0" presId="urn:microsoft.com/office/officeart/2018/5/layout/IconLeafLabelList"/>
    <dgm:cxn modelId="{3FFEF863-24FE-4B76-8E29-F3898611FC10}" type="presParOf" srcId="{91294843-5A57-4250-A4E8-94D650AAD91C}" destId="{5D2CC03C-A58E-4BD4-8CB5-B44D1B45DBB6}" srcOrd="14" destOrd="0" presId="urn:microsoft.com/office/officeart/2018/5/layout/IconLeafLabelList"/>
    <dgm:cxn modelId="{8D2C6864-E80A-4262-A324-386CD2C9F26F}" type="presParOf" srcId="{5D2CC03C-A58E-4BD4-8CB5-B44D1B45DBB6}" destId="{53BCD938-8D5A-4254-89F2-D29984686514}" srcOrd="0" destOrd="0" presId="urn:microsoft.com/office/officeart/2018/5/layout/IconLeafLabelList"/>
    <dgm:cxn modelId="{B75D216A-16A3-4617-8662-1E5532EEAB6D}" type="presParOf" srcId="{5D2CC03C-A58E-4BD4-8CB5-B44D1B45DBB6}" destId="{5520BF26-EAB8-45D9-9B18-E6B16CD03443}" srcOrd="1" destOrd="0" presId="urn:microsoft.com/office/officeart/2018/5/layout/IconLeafLabelList"/>
    <dgm:cxn modelId="{E0ED6CA5-1638-4492-A020-4A05D712EB7A}" type="presParOf" srcId="{5D2CC03C-A58E-4BD4-8CB5-B44D1B45DBB6}" destId="{79065884-1140-4A44-8B87-7566973FDA05}" srcOrd="2" destOrd="0" presId="urn:microsoft.com/office/officeart/2018/5/layout/IconLeafLabelList"/>
    <dgm:cxn modelId="{BD07D707-7D87-4500-813A-7D3721E19464}" type="presParOf" srcId="{5D2CC03C-A58E-4BD4-8CB5-B44D1B45DBB6}" destId="{1BE2447C-60E0-48DF-BAF0-BDB6FDAF72ED}"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7221D-C4A9-4BD9-957F-487424CDFFE4}">
      <dsp:nvSpPr>
        <dsp:cNvPr id="0" name=""/>
        <dsp:cNvSpPr/>
      </dsp:nvSpPr>
      <dsp:spPr>
        <a:xfrm>
          <a:off x="0" y="4606"/>
          <a:ext cx="4941519"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E9B0BA-D84A-40AA-BE29-7004FF0D4DFB}">
      <dsp:nvSpPr>
        <dsp:cNvPr id="0" name=""/>
        <dsp:cNvSpPr/>
      </dsp:nvSpPr>
      <dsp:spPr>
        <a:xfrm>
          <a:off x="296829" y="225389"/>
          <a:ext cx="539690" cy="539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701CED-167A-4111-84FB-FBDC4CEEC186}">
      <dsp:nvSpPr>
        <dsp:cNvPr id="0" name=""/>
        <dsp:cNvSpPr/>
      </dsp:nvSpPr>
      <dsp:spPr>
        <a:xfrm>
          <a:off x="1133349" y="4606"/>
          <a:ext cx="3808169"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622300">
            <a:lnSpc>
              <a:spcPct val="90000"/>
            </a:lnSpc>
            <a:spcBef>
              <a:spcPct val="0"/>
            </a:spcBef>
            <a:spcAft>
              <a:spcPct val="35000"/>
            </a:spcAft>
            <a:buNone/>
          </a:pPr>
          <a:r>
            <a:rPr lang="en-US" sz="1400" b="1" kern="1200" dirty="0"/>
            <a:t>Communication students </a:t>
          </a:r>
          <a:r>
            <a:rPr lang="en-US" sz="1400" kern="1200" dirty="0"/>
            <a:t>create a PR campaign to inform the neighborhood about activities in a community garden that used to be a vacant lot</a:t>
          </a:r>
        </a:p>
      </dsp:txBody>
      <dsp:txXfrm>
        <a:off x="1133349" y="4606"/>
        <a:ext cx="3808169" cy="981254"/>
      </dsp:txXfrm>
    </dsp:sp>
    <dsp:sp modelId="{305B0D17-88FA-41A1-822E-6A3E44AB204D}">
      <dsp:nvSpPr>
        <dsp:cNvPr id="0" name=""/>
        <dsp:cNvSpPr/>
      </dsp:nvSpPr>
      <dsp:spPr>
        <a:xfrm>
          <a:off x="0" y="1231175"/>
          <a:ext cx="4941519"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F316EE-53B8-4CDC-BFE6-BADB468B41F5}">
      <dsp:nvSpPr>
        <dsp:cNvPr id="0" name=""/>
        <dsp:cNvSpPr/>
      </dsp:nvSpPr>
      <dsp:spPr>
        <a:xfrm>
          <a:off x="296829" y="1451957"/>
          <a:ext cx="539690" cy="539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A89C6F-A1F5-46C2-8B31-5BDFBDD3EC30}">
      <dsp:nvSpPr>
        <dsp:cNvPr id="0" name=""/>
        <dsp:cNvSpPr/>
      </dsp:nvSpPr>
      <dsp:spPr>
        <a:xfrm>
          <a:off x="1133349" y="1231175"/>
          <a:ext cx="3808169"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622300">
            <a:lnSpc>
              <a:spcPct val="90000"/>
            </a:lnSpc>
            <a:spcBef>
              <a:spcPct val="0"/>
            </a:spcBef>
            <a:spcAft>
              <a:spcPct val="35000"/>
            </a:spcAft>
            <a:buNone/>
          </a:pPr>
          <a:r>
            <a:rPr lang="en-US" sz="1400" b="1" kern="1200" dirty="0"/>
            <a:t>Dance and theater students </a:t>
          </a:r>
          <a:r>
            <a:rPr lang="en-US" sz="1400" kern="1200" dirty="0"/>
            <a:t>provide arts instruction for youth who do not have access to programming</a:t>
          </a:r>
        </a:p>
      </dsp:txBody>
      <dsp:txXfrm>
        <a:off x="1133349" y="1231175"/>
        <a:ext cx="3808169" cy="981254"/>
      </dsp:txXfrm>
    </dsp:sp>
    <dsp:sp modelId="{6C10829F-7630-4F65-8DB4-244C3D32D1C0}">
      <dsp:nvSpPr>
        <dsp:cNvPr id="0" name=""/>
        <dsp:cNvSpPr/>
      </dsp:nvSpPr>
      <dsp:spPr>
        <a:xfrm>
          <a:off x="0" y="2457744"/>
          <a:ext cx="4941519"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595C3F-9CD5-43AC-A5F7-5F21463C7534}">
      <dsp:nvSpPr>
        <dsp:cNvPr id="0" name=""/>
        <dsp:cNvSpPr/>
      </dsp:nvSpPr>
      <dsp:spPr>
        <a:xfrm>
          <a:off x="296829" y="2678526"/>
          <a:ext cx="539690" cy="539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9F6C36-6085-43AF-A60C-B10F817E1FAA}">
      <dsp:nvSpPr>
        <dsp:cNvPr id="0" name=""/>
        <dsp:cNvSpPr/>
      </dsp:nvSpPr>
      <dsp:spPr>
        <a:xfrm>
          <a:off x="1133349" y="2457744"/>
          <a:ext cx="3808169"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622300">
            <a:lnSpc>
              <a:spcPct val="90000"/>
            </a:lnSpc>
            <a:spcBef>
              <a:spcPct val="0"/>
            </a:spcBef>
            <a:spcAft>
              <a:spcPct val="35000"/>
            </a:spcAft>
            <a:buNone/>
          </a:pPr>
          <a:r>
            <a:rPr lang="en-US" sz="1400" b="1" kern="1200" dirty="0"/>
            <a:t>Nutrition students </a:t>
          </a:r>
          <a:r>
            <a:rPr lang="en-US" sz="1400" kern="1200" dirty="0"/>
            <a:t>provide health education</a:t>
          </a:r>
        </a:p>
      </dsp:txBody>
      <dsp:txXfrm>
        <a:off x="1133349" y="2457744"/>
        <a:ext cx="3808169" cy="981254"/>
      </dsp:txXfrm>
    </dsp:sp>
    <dsp:sp modelId="{7C617A89-4596-4ECF-9C74-D875DEE16831}">
      <dsp:nvSpPr>
        <dsp:cNvPr id="0" name=""/>
        <dsp:cNvSpPr/>
      </dsp:nvSpPr>
      <dsp:spPr>
        <a:xfrm>
          <a:off x="0" y="3684312"/>
          <a:ext cx="4941519"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94E9F4-9314-4651-9D0F-A6E710EBFEE4}">
      <dsp:nvSpPr>
        <dsp:cNvPr id="0" name=""/>
        <dsp:cNvSpPr/>
      </dsp:nvSpPr>
      <dsp:spPr>
        <a:xfrm>
          <a:off x="296829" y="3905095"/>
          <a:ext cx="539690" cy="5396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2647D4-8AC8-401E-8DC6-F8F2BD70A4D8}">
      <dsp:nvSpPr>
        <dsp:cNvPr id="0" name=""/>
        <dsp:cNvSpPr/>
      </dsp:nvSpPr>
      <dsp:spPr>
        <a:xfrm>
          <a:off x="1133349" y="3684312"/>
          <a:ext cx="3808169"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622300">
            <a:lnSpc>
              <a:spcPct val="90000"/>
            </a:lnSpc>
            <a:spcBef>
              <a:spcPct val="0"/>
            </a:spcBef>
            <a:spcAft>
              <a:spcPct val="35000"/>
            </a:spcAft>
            <a:buNone/>
          </a:pPr>
          <a:r>
            <a:rPr lang="en-US" sz="1400" b="1" kern="1200" dirty="0"/>
            <a:t>Social work students </a:t>
          </a:r>
          <a:r>
            <a:rPr lang="en-US" sz="1400" kern="1200" dirty="0"/>
            <a:t>provide assistance to organizations that work to address homelessness</a:t>
          </a:r>
        </a:p>
      </dsp:txBody>
      <dsp:txXfrm>
        <a:off x="1133349" y="3684312"/>
        <a:ext cx="3808169" cy="981254"/>
      </dsp:txXfrm>
    </dsp:sp>
    <dsp:sp modelId="{CC06EB6A-69BD-4C7A-87C7-CF36A351EC04}">
      <dsp:nvSpPr>
        <dsp:cNvPr id="0" name=""/>
        <dsp:cNvSpPr/>
      </dsp:nvSpPr>
      <dsp:spPr>
        <a:xfrm>
          <a:off x="0" y="4910881"/>
          <a:ext cx="4941519"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69E284-2FE7-4EE6-A6D0-0C451F74D01B}">
      <dsp:nvSpPr>
        <dsp:cNvPr id="0" name=""/>
        <dsp:cNvSpPr/>
      </dsp:nvSpPr>
      <dsp:spPr>
        <a:xfrm>
          <a:off x="296829" y="5131663"/>
          <a:ext cx="539690" cy="5396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78912F-451E-4B75-8304-56256331F04B}">
      <dsp:nvSpPr>
        <dsp:cNvPr id="0" name=""/>
        <dsp:cNvSpPr/>
      </dsp:nvSpPr>
      <dsp:spPr>
        <a:xfrm>
          <a:off x="1133349" y="4910881"/>
          <a:ext cx="3808169"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622300">
            <a:lnSpc>
              <a:spcPct val="90000"/>
            </a:lnSpc>
            <a:spcBef>
              <a:spcPct val="0"/>
            </a:spcBef>
            <a:spcAft>
              <a:spcPct val="35000"/>
            </a:spcAft>
            <a:buNone/>
          </a:pPr>
          <a:r>
            <a:rPr lang="en-US" sz="1400" b="1" kern="1200" dirty="0"/>
            <a:t>Education students </a:t>
          </a:r>
          <a:r>
            <a:rPr lang="en-US" sz="1400" kern="1200" dirty="0"/>
            <a:t>engage in extensive classroom support, tutoring, and educational activities</a:t>
          </a:r>
        </a:p>
      </dsp:txBody>
      <dsp:txXfrm>
        <a:off x="1133349" y="4910881"/>
        <a:ext cx="3808169" cy="981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E8AC1-9874-49A8-89F2-08130041F062}">
      <dsp:nvSpPr>
        <dsp:cNvPr id="0" name=""/>
        <dsp:cNvSpPr/>
      </dsp:nvSpPr>
      <dsp:spPr>
        <a:xfrm>
          <a:off x="895779" y="181"/>
          <a:ext cx="942521" cy="942521"/>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223511-584E-4EF7-B333-4CFC96075501}">
      <dsp:nvSpPr>
        <dsp:cNvPr id="0" name=""/>
        <dsp:cNvSpPr/>
      </dsp:nvSpPr>
      <dsp:spPr>
        <a:xfrm>
          <a:off x="1096644" y="201046"/>
          <a:ext cx="540791" cy="540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4A995D-DE54-4162-8C3C-BF8935ADCC6C}">
      <dsp:nvSpPr>
        <dsp:cNvPr id="0" name=""/>
        <dsp:cNvSpPr/>
      </dsp:nvSpPr>
      <dsp:spPr>
        <a:xfrm>
          <a:off x="594481" y="1236274"/>
          <a:ext cx="1545117" cy="61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Familiarize yourself with the new area ahead of time</a:t>
          </a:r>
          <a:endParaRPr lang="en-US" sz="1100" kern="1200" dirty="0"/>
        </a:p>
      </dsp:txBody>
      <dsp:txXfrm>
        <a:off x="594481" y="1236274"/>
        <a:ext cx="1545117" cy="618046"/>
      </dsp:txXfrm>
    </dsp:sp>
    <dsp:sp modelId="{A363CA2D-E005-44F7-90FA-C58219165C84}">
      <dsp:nvSpPr>
        <dsp:cNvPr id="0" name=""/>
        <dsp:cNvSpPr/>
      </dsp:nvSpPr>
      <dsp:spPr>
        <a:xfrm>
          <a:off x="2711291" y="181"/>
          <a:ext cx="942521" cy="942521"/>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8BE03C-D0CB-4ADE-86DA-28BCCB430E06}">
      <dsp:nvSpPr>
        <dsp:cNvPr id="0" name=""/>
        <dsp:cNvSpPr/>
      </dsp:nvSpPr>
      <dsp:spPr>
        <a:xfrm>
          <a:off x="2912157" y="201046"/>
          <a:ext cx="540791" cy="5407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510309-AC24-4408-B827-8D430B4BB4DA}">
      <dsp:nvSpPr>
        <dsp:cNvPr id="0" name=""/>
        <dsp:cNvSpPr/>
      </dsp:nvSpPr>
      <dsp:spPr>
        <a:xfrm>
          <a:off x="2409994" y="1236274"/>
          <a:ext cx="1545117" cy="61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Travel with a buddy, whenever possible</a:t>
          </a:r>
          <a:endParaRPr lang="en-US" sz="1100" kern="1200" dirty="0"/>
        </a:p>
      </dsp:txBody>
      <dsp:txXfrm>
        <a:off x="2409994" y="1236274"/>
        <a:ext cx="1545117" cy="618046"/>
      </dsp:txXfrm>
    </dsp:sp>
    <dsp:sp modelId="{B721A26E-6E8A-4A08-972D-E229178E8F86}">
      <dsp:nvSpPr>
        <dsp:cNvPr id="0" name=""/>
        <dsp:cNvSpPr/>
      </dsp:nvSpPr>
      <dsp:spPr>
        <a:xfrm>
          <a:off x="4526804" y="181"/>
          <a:ext cx="942521" cy="942521"/>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653412-E6E3-465E-9568-EA6C2647B1F0}">
      <dsp:nvSpPr>
        <dsp:cNvPr id="0" name=""/>
        <dsp:cNvSpPr/>
      </dsp:nvSpPr>
      <dsp:spPr>
        <a:xfrm>
          <a:off x="4727669" y="201046"/>
          <a:ext cx="540791" cy="5407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C5E8D6-9F3F-4E56-AE1E-831D99283388}">
      <dsp:nvSpPr>
        <dsp:cNvPr id="0" name=""/>
        <dsp:cNvSpPr/>
      </dsp:nvSpPr>
      <dsp:spPr>
        <a:xfrm>
          <a:off x="4225506" y="1236274"/>
          <a:ext cx="1545117" cy="61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Carry only what you need</a:t>
          </a:r>
          <a:endParaRPr lang="en-US" sz="1100" kern="1200" dirty="0"/>
        </a:p>
      </dsp:txBody>
      <dsp:txXfrm>
        <a:off x="4225506" y="1236274"/>
        <a:ext cx="1545117" cy="618046"/>
      </dsp:txXfrm>
    </dsp:sp>
    <dsp:sp modelId="{B1BA77EE-44A8-4489-BD1D-71F33A913520}">
      <dsp:nvSpPr>
        <dsp:cNvPr id="0" name=""/>
        <dsp:cNvSpPr/>
      </dsp:nvSpPr>
      <dsp:spPr>
        <a:xfrm>
          <a:off x="6342317" y="181"/>
          <a:ext cx="942521" cy="942521"/>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987C1F-C975-49DE-AF67-F81699D4E1F8}">
      <dsp:nvSpPr>
        <dsp:cNvPr id="0" name=""/>
        <dsp:cNvSpPr/>
      </dsp:nvSpPr>
      <dsp:spPr>
        <a:xfrm>
          <a:off x="6543182" y="201046"/>
          <a:ext cx="540791" cy="5407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DD15D4-8D9F-4180-8C09-718F00A5E89F}">
      <dsp:nvSpPr>
        <dsp:cNvPr id="0" name=""/>
        <dsp:cNvSpPr/>
      </dsp:nvSpPr>
      <dsp:spPr>
        <a:xfrm>
          <a:off x="6041019" y="1236274"/>
          <a:ext cx="1545117" cy="61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Tell someone where you’re going and when you expect to return</a:t>
          </a:r>
          <a:endParaRPr lang="en-US" sz="1100" kern="1200" dirty="0"/>
        </a:p>
      </dsp:txBody>
      <dsp:txXfrm>
        <a:off x="6041019" y="1236274"/>
        <a:ext cx="1545117" cy="618046"/>
      </dsp:txXfrm>
    </dsp:sp>
    <dsp:sp modelId="{DE045A5D-BDC1-40F4-9EBD-EAE1C5AAE852}">
      <dsp:nvSpPr>
        <dsp:cNvPr id="0" name=""/>
        <dsp:cNvSpPr/>
      </dsp:nvSpPr>
      <dsp:spPr>
        <a:xfrm>
          <a:off x="895779" y="2240601"/>
          <a:ext cx="942521" cy="942521"/>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E3FCF7-E54E-4F80-A329-D38323D6A3DC}">
      <dsp:nvSpPr>
        <dsp:cNvPr id="0" name=""/>
        <dsp:cNvSpPr/>
      </dsp:nvSpPr>
      <dsp:spPr>
        <a:xfrm>
          <a:off x="1096644" y="2441466"/>
          <a:ext cx="540791" cy="5407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9B3A92-14DE-438C-809F-7FCCAEB8286D}">
      <dsp:nvSpPr>
        <dsp:cNvPr id="0" name=""/>
        <dsp:cNvSpPr/>
      </dsp:nvSpPr>
      <dsp:spPr>
        <a:xfrm>
          <a:off x="594481" y="3476694"/>
          <a:ext cx="1545117" cy="61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Always lock your vehicle doors. Never leave valuables in plain sight</a:t>
          </a:r>
          <a:endParaRPr lang="en-US" sz="1100" kern="1200" dirty="0"/>
        </a:p>
      </dsp:txBody>
      <dsp:txXfrm>
        <a:off x="594481" y="3476694"/>
        <a:ext cx="1545117" cy="618046"/>
      </dsp:txXfrm>
    </dsp:sp>
    <dsp:sp modelId="{67E1A5B0-B4FF-44DC-B10C-55A4F1545802}">
      <dsp:nvSpPr>
        <dsp:cNvPr id="0" name=""/>
        <dsp:cNvSpPr/>
      </dsp:nvSpPr>
      <dsp:spPr>
        <a:xfrm>
          <a:off x="2711291" y="2240601"/>
          <a:ext cx="942521" cy="942521"/>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783E6E-CEE9-476E-8014-D493F3A9E3C4}">
      <dsp:nvSpPr>
        <dsp:cNvPr id="0" name=""/>
        <dsp:cNvSpPr/>
      </dsp:nvSpPr>
      <dsp:spPr>
        <a:xfrm>
          <a:off x="2912157" y="2441466"/>
          <a:ext cx="540791" cy="5407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3740E0-3BA9-4932-AA6D-C73FBBC3BE9E}">
      <dsp:nvSpPr>
        <dsp:cNvPr id="0" name=""/>
        <dsp:cNvSpPr/>
      </dsp:nvSpPr>
      <dsp:spPr>
        <a:xfrm>
          <a:off x="2409994" y="3476694"/>
          <a:ext cx="1545117" cy="61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Sign in following organization’s procedures</a:t>
          </a:r>
          <a:endParaRPr lang="en-US" sz="1100" kern="1200" dirty="0"/>
        </a:p>
      </dsp:txBody>
      <dsp:txXfrm>
        <a:off x="2409994" y="3476694"/>
        <a:ext cx="1545117" cy="618046"/>
      </dsp:txXfrm>
    </dsp:sp>
    <dsp:sp modelId="{FEFC9567-40F8-4047-90EC-2E21AE8473A8}">
      <dsp:nvSpPr>
        <dsp:cNvPr id="0" name=""/>
        <dsp:cNvSpPr/>
      </dsp:nvSpPr>
      <dsp:spPr>
        <a:xfrm>
          <a:off x="4526804" y="2240601"/>
          <a:ext cx="942521" cy="942521"/>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3D462E-FD90-4B54-A476-68C89C648713}">
      <dsp:nvSpPr>
        <dsp:cNvPr id="0" name=""/>
        <dsp:cNvSpPr/>
      </dsp:nvSpPr>
      <dsp:spPr>
        <a:xfrm>
          <a:off x="4727669" y="2441466"/>
          <a:ext cx="540791" cy="54079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947568-F4F7-479D-BDA4-6C8EF473505B}">
      <dsp:nvSpPr>
        <dsp:cNvPr id="0" name=""/>
        <dsp:cNvSpPr/>
      </dsp:nvSpPr>
      <dsp:spPr>
        <a:xfrm>
          <a:off x="4225506" y="3476694"/>
          <a:ext cx="1545117" cy="61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Park or walk in well-lit areas</a:t>
          </a:r>
          <a:endParaRPr lang="en-US" sz="1100" kern="1200" dirty="0"/>
        </a:p>
      </dsp:txBody>
      <dsp:txXfrm>
        <a:off x="4225506" y="3476694"/>
        <a:ext cx="1545117" cy="618046"/>
      </dsp:txXfrm>
    </dsp:sp>
    <dsp:sp modelId="{53BCD938-8D5A-4254-89F2-D29984686514}">
      <dsp:nvSpPr>
        <dsp:cNvPr id="0" name=""/>
        <dsp:cNvSpPr/>
      </dsp:nvSpPr>
      <dsp:spPr>
        <a:xfrm>
          <a:off x="6342317" y="2240601"/>
          <a:ext cx="942521" cy="942521"/>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20BF26-EAB8-45D9-9B18-E6B16CD03443}">
      <dsp:nvSpPr>
        <dsp:cNvPr id="0" name=""/>
        <dsp:cNvSpPr/>
      </dsp:nvSpPr>
      <dsp:spPr>
        <a:xfrm>
          <a:off x="6543182" y="2441466"/>
          <a:ext cx="540791" cy="54079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E2447C-60E0-48DF-BAF0-BDB6FDAF72ED}">
      <dsp:nvSpPr>
        <dsp:cNvPr id="0" name=""/>
        <dsp:cNvSpPr/>
      </dsp:nvSpPr>
      <dsp:spPr>
        <a:xfrm>
          <a:off x="6041019" y="3476694"/>
          <a:ext cx="1545117" cy="61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If you become a victim of a crime, call 911 (on-campus, call 716-878-6333)</a:t>
          </a:r>
          <a:endParaRPr lang="en-US" sz="1100" kern="1200" dirty="0"/>
        </a:p>
      </dsp:txBody>
      <dsp:txXfrm>
        <a:off x="6041019" y="3476694"/>
        <a:ext cx="1545117" cy="61804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22938FE-009F-4A00-B678-682792D8E811}" type="datetimeFigureOut">
              <a:rPr lang="en-US" smtClean="0"/>
              <a:t>2/22/2022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6A765B3-0FBB-4D20-BEFF-C9C736A66F3D}" type="slidenum">
              <a:rPr lang="en-US" smtClean="0"/>
              <a:t>‹#›</a:t>
            </a:fld>
            <a:endParaRPr lang="en-US" dirty="0"/>
          </a:p>
        </p:txBody>
      </p:sp>
    </p:spTree>
    <p:extLst>
      <p:ext uri="{BB962C8B-B14F-4D97-AF65-F5344CB8AC3E}">
        <p14:creationId xmlns:p14="http://schemas.microsoft.com/office/powerpoint/2010/main" val="3892044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437E14B-F688-4E02-8C01-3FE9CE321715}" type="datetimeFigureOut">
              <a:rPr lang="en-US" smtClean="0"/>
              <a:t>2/22/2022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F2B9E4-6DEA-400E-81BD-5B778F34B219}" type="slidenum">
              <a:rPr lang="en-US" smtClean="0"/>
              <a:t>‹#›</a:t>
            </a:fld>
            <a:endParaRPr lang="en-US" dirty="0"/>
          </a:p>
        </p:txBody>
      </p:sp>
    </p:spTree>
    <p:extLst>
      <p:ext uri="{BB962C8B-B14F-4D97-AF65-F5344CB8AC3E}">
        <p14:creationId xmlns:p14="http://schemas.microsoft.com/office/powerpoint/2010/main" val="1884842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2B9E4-6DEA-400E-81BD-5B778F34B219}" type="slidenum">
              <a:rPr lang="en-US" smtClean="0"/>
              <a:t>2</a:t>
            </a:fld>
            <a:endParaRPr lang="en-US" dirty="0"/>
          </a:p>
        </p:txBody>
      </p:sp>
    </p:spTree>
    <p:extLst>
      <p:ext uri="{BB962C8B-B14F-4D97-AF65-F5344CB8AC3E}">
        <p14:creationId xmlns:p14="http://schemas.microsoft.com/office/powerpoint/2010/main" val="1752349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latin typeface="Candara" pitchFamily="34" charset="0"/>
              </a:rPr>
              <a:t>Without a high school diploma, a young person is twice as likely to be unemployed</a:t>
            </a:r>
          </a:p>
          <a:p>
            <a:endParaRPr lang="en-US" dirty="0"/>
          </a:p>
        </p:txBody>
      </p:sp>
      <p:sp>
        <p:nvSpPr>
          <p:cNvPr id="4" name="Slide Number Placeholder 3"/>
          <p:cNvSpPr>
            <a:spLocks noGrp="1"/>
          </p:cNvSpPr>
          <p:nvPr>
            <p:ph type="sldNum" sz="quarter" idx="10"/>
          </p:nvPr>
        </p:nvSpPr>
        <p:spPr/>
        <p:txBody>
          <a:bodyPr/>
          <a:lstStyle/>
          <a:p>
            <a:fld id="{97F2B9E4-6DEA-400E-81BD-5B778F34B219}" type="slidenum">
              <a:rPr lang="en-US" smtClean="0"/>
              <a:t>12</a:t>
            </a:fld>
            <a:endParaRPr lang="en-US" dirty="0"/>
          </a:p>
        </p:txBody>
      </p:sp>
    </p:spTree>
    <p:extLst>
      <p:ext uri="{BB962C8B-B14F-4D97-AF65-F5344CB8AC3E}">
        <p14:creationId xmlns:p14="http://schemas.microsoft.com/office/powerpoint/2010/main" val="2925896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It’s important to always keep in mind safety while on campus, at home, or in the community.  </a:t>
            </a:r>
          </a:p>
        </p:txBody>
      </p:sp>
      <p:sp>
        <p:nvSpPr>
          <p:cNvPr id="4" name="Slide Number Placeholder 3"/>
          <p:cNvSpPr>
            <a:spLocks noGrp="1"/>
          </p:cNvSpPr>
          <p:nvPr>
            <p:ph type="sldNum" sz="quarter" idx="10"/>
          </p:nvPr>
        </p:nvSpPr>
        <p:spPr/>
        <p:txBody>
          <a:bodyPr/>
          <a:lstStyle/>
          <a:p>
            <a:fld id="{97F2B9E4-6DEA-400E-81BD-5B778F34B219}" type="slidenum">
              <a:rPr lang="en-US" smtClean="0"/>
              <a:t>17</a:t>
            </a:fld>
            <a:endParaRPr lang="en-US" dirty="0"/>
          </a:p>
        </p:txBody>
      </p:sp>
    </p:spTree>
    <p:extLst>
      <p:ext uri="{BB962C8B-B14F-4D97-AF65-F5344CB8AC3E}">
        <p14:creationId xmlns:p14="http://schemas.microsoft.com/office/powerpoint/2010/main" val="2814908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Designated</a:t>
            </a:r>
            <a:r>
              <a:rPr lang="en-US" baseline="0" dirty="0"/>
              <a:t> Service-Learning courses can be found in Banner.  </a:t>
            </a:r>
          </a:p>
          <a:p>
            <a:pPr marL="174708" indent="-174708">
              <a:buFont typeface="Arial" panose="020B0604020202020204" pitchFamily="34" charset="0"/>
              <a:buChar char="•"/>
            </a:pPr>
            <a:r>
              <a:rPr lang="en-US" baseline="0" dirty="0"/>
              <a:t>To find a service-learning designated course when scheduling courses for the next semester, choose one of the three choices under the “attribute type” tab.</a:t>
            </a:r>
          </a:p>
          <a:p>
            <a:pPr marL="174708" indent="-174708">
              <a:buFont typeface="Arial" panose="020B0604020202020204" pitchFamily="34" charset="0"/>
              <a:buChar char="•"/>
            </a:pPr>
            <a:r>
              <a:rPr lang="en-US" baseline="0" dirty="0"/>
              <a:t>To know if a course includes service-learning, click on and read the description of the course.  </a:t>
            </a:r>
            <a:endParaRPr lang="en-US" dirty="0"/>
          </a:p>
          <a:p>
            <a:endParaRPr lang="en-US" dirty="0"/>
          </a:p>
        </p:txBody>
      </p:sp>
      <p:sp>
        <p:nvSpPr>
          <p:cNvPr id="4" name="Slide Number Placeholder 3"/>
          <p:cNvSpPr>
            <a:spLocks noGrp="1"/>
          </p:cNvSpPr>
          <p:nvPr>
            <p:ph type="sldNum" sz="quarter" idx="5"/>
          </p:nvPr>
        </p:nvSpPr>
        <p:spPr/>
        <p:txBody>
          <a:bodyPr/>
          <a:lstStyle/>
          <a:p>
            <a:fld id="{97F2B9E4-6DEA-400E-81BD-5B778F34B219}" type="slidenum">
              <a:rPr lang="en-US" smtClean="0"/>
              <a:t>18</a:t>
            </a:fld>
            <a:endParaRPr lang="en-US" dirty="0"/>
          </a:p>
        </p:txBody>
      </p:sp>
    </p:spTree>
    <p:extLst>
      <p:ext uri="{BB962C8B-B14F-4D97-AF65-F5344CB8AC3E}">
        <p14:creationId xmlns:p14="http://schemas.microsoft.com/office/powerpoint/2010/main" val="1202700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25"/>
              </a:lnSpc>
              <a:spcBef>
                <a:spcPts val="0"/>
              </a:spcBef>
              <a:spcAft>
                <a:spcPts val="750"/>
              </a:spcAft>
            </a:pPr>
            <a:r>
              <a:rPr lang="en-US" sz="1800" dirty="0">
                <a:solidFill>
                  <a:srgbClr val="222222"/>
                </a:solidFill>
                <a:effectLst/>
                <a:latin typeface="Calibri" panose="020F0502020204030204" pitchFamily="34" charset="0"/>
                <a:ea typeface="Times New Roman" panose="02020603050405020304" pitchFamily="18" charset="0"/>
              </a:rPr>
              <a:t>The CCE Student-Centered </a:t>
            </a:r>
            <a:r>
              <a:rPr lang="en-US" sz="1800" dirty="0" err="1">
                <a:solidFill>
                  <a:srgbClr val="222222"/>
                </a:solidFill>
                <a:effectLst/>
                <a:latin typeface="Calibri" panose="020F0502020204030204" pitchFamily="34" charset="0"/>
                <a:ea typeface="Times New Roman" panose="02020603050405020304" pitchFamily="18" charset="0"/>
              </a:rPr>
              <a:t>LibGuide</a:t>
            </a:r>
            <a:r>
              <a:rPr lang="en-US" sz="1800" dirty="0">
                <a:solidFill>
                  <a:srgbClr val="222222"/>
                </a:solidFill>
                <a:effectLst/>
                <a:latin typeface="Calibri" panose="020F0502020204030204" pitchFamily="34" charset="0"/>
                <a:ea typeface="Times New Roman" panose="02020603050405020304" pitchFamily="18" charset="0"/>
              </a:rPr>
              <a:t> contains helpful information for students interested in deepening their understanding of societal issues, developing civic knowledge, and expanding their capacity to be active members of their community.  This guide </a:t>
            </a:r>
            <a:r>
              <a:rPr lang="en-US" sz="1800" dirty="0">
                <a:solidFill>
                  <a:srgbClr val="333333"/>
                </a:solidFill>
                <a:effectLst/>
                <a:latin typeface="Calibri" panose="020F0502020204030204" pitchFamily="34" charset="0"/>
                <a:ea typeface="Times New Roman" panose="02020603050405020304" pitchFamily="18" charset="0"/>
              </a:rPr>
              <a:t>provides a list of resources to support community-engaged learning, service-learning, civic engagement, and opportunities for leadership development.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a:solidFill>
                  <a:srgbClr val="333333"/>
                </a:solidFill>
                <a:effectLst/>
                <a:latin typeface="Calibri" panose="020F0502020204030204" pitchFamily="34" charset="0"/>
                <a:ea typeface="Times New Roman" panose="02020603050405020304" pitchFamily="18" charset="0"/>
              </a:rPr>
              <a:t>It also includes a wide variety of resource pages such as our community partner organizations, local, regional, national, and international organizations, volunteer and leadership development opportunities, and non-profit career resources.  Video tutorials, recorded workshops, and suggested readings are also available.</a:t>
            </a:r>
          </a:p>
          <a:p>
            <a:pPr marL="0" marR="0">
              <a:lnSpc>
                <a:spcPts val="1425"/>
              </a:lnSpc>
              <a:spcBef>
                <a:spcPts val="0"/>
              </a:spcBef>
              <a:spcAft>
                <a:spcPts val="75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7F2B9E4-6DEA-400E-81BD-5B778F34B219}" type="slidenum">
              <a:rPr lang="en-US" smtClean="0"/>
              <a:t>19</a:t>
            </a:fld>
            <a:endParaRPr lang="en-US" dirty="0"/>
          </a:p>
        </p:txBody>
      </p:sp>
    </p:spTree>
    <p:extLst>
      <p:ext uri="{BB962C8B-B14F-4D97-AF65-F5344CB8AC3E}">
        <p14:creationId xmlns:p14="http://schemas.microsoft.com/office/powerpoint/2010/main" val="1274739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a:t>
            </a:r>
            <a:r>
              <a:rPr lang="en-US" baseline="0" dirty="0"/>
              <a:t> other ways to get involved with CCE programming both on and off campus! </a:t>
            </a:r>
            <a:endParaRPr lang="en-US" dirty="0"/>
          </a:p>
        </p:txBody>
      </p:sp>
      <p:sp>
        <p:nvSpPr>
          <p:cNvPr id="4" name="Slide Number Placeholder 3"/>
          <p:cNvSpPr>
            <a:spLocks noGrp="1"/>
          </p:cNvSpPr>
          <p:nvPr>
            <p:ph type="sldNum" sz="quarter" idx="10"/>
          </p:nvPr>
        </p:nvSpPr>
        <p:spPr/>
        <p:txBody>
          <a:bodyPr/>
          <a:lstStyle/>
          <a:p>
            <a:fld id="{97F2B9E4-6DEA-400E-81BD-5B778F34B219}" type="slidenum">
              <a:rPr lang="en-US" smtClean="0"/>
              <a:t>20</a:t>
            </a:fld>
            <a:endParaRPr lang="en-US" dirty="0"/>
          </a:p>
        </p:txBody>
      </p:sp>
    </p:spTree>
    <p:extLst>
      <p:ext uri="{BB962C8B-B14F-4D97-AF65-F5344CB8AC3E}">
        <p14:creationId xmlns:p14="http://schemas.microsoft.com/office/powerpoint/2010/main" val="422272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F2B9E4-6DEA-400E-81BD-5B778F34B219}" type="slidenum">
              <a:rPr lang="en-US" smtClean="0"/>
              <a:t>3</a:t>
            </a:fld>
            <a:endParaRPr lang="en-US" dirty="0"/>
          </a:p>
        </p:txBody>
      </p:sp>
    </p:spTree>
    <p:extLst>
      <p:ext uri="{BB962C8B-B14F-4D97-AF65-F5344CB8AC3E}">
        <p14:creationId xmlns:p14="http://schemas.microsoft.com/office/powerpoint/2010/main" val="286164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F2B9E4-6DEA-400E-81BD-5B778F34B219}" type="slidenum">
              <a:rPr lang="en-US" smtClean="0"/>
              <a:t>4</a:t>
            </a:fld>
            <a:endParaRPr lang="en-US" dirty="0"/>
          </a:p>
        </p:txBody>
      </p:sp>
    </p:spTree>
    <p:extLst>
      <p:ext uri="{BB962C8B-B14F-4D97-AF65-F5344CB8AC3E}">
        <p14:creationId xmlns:p14="http://schemas.microsoft.com/office/powerpoint/2010/main" val="2880440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F2B9E4-6DEA-400E-81BD-5B778F34B219}" type="slidenum">
              <a:rPr lang="en-US" smtClean="0"/>
              <a:t>5</a:t>
            </a:fld>
            <a:endParaRPr lang="en-US" dirty="0"/>
          </a:p>
        </p:txBody>
      </p:sp>
    </p:spTree>
    <p:extLst>
      <p:ext uri="{BB962C8B-B14F-4D97-AF65-F5344CB8AC3E}">
        <p14:creationId xmlns:p14="http://schemas.microsoft.com/office/powerpoint/2010/main" val="211725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H.H. Richardson-</a:t>
            </a:r>
            <a:r>
              <a:rPr lang="en-US" baseline="0" dirty="0"/>
              <a:t> designed the former Buffalo State Hospital (now Buffalo Psychiatric Center) across from campus.</a:t>
            </a:r>
          </a:p>
          <a:p>
            <a:pPr marL="174708" indent="-174708">
              <a:buFont typeface="Arial" panose="020B0604020202020204" pitchFamily="34" charset="0"/>
              <a:buChar char="•"/>
            </a:pPr>
            <a:r>
              <a:rPr lang="en-US" baseline="0" dirty="0"/>
              <a:t>Louis Sullivan- designed the Guaranty Building downtown</a:t>
            </a:r>
          </a:p>
          <a:p>
            <a:pPr marL="174708" indent="-174708">
              <a:buFont typeface="Arial" panose="020B0604020202020204" pitchFamily="34" charset="0"/>
              <a:buChar char="•"/>
            </a:pPr>
            <a:r>
              <a:rPr lang="en-US" baseline="0" dirty="0"/>
              <a:t>E.B. Green- designed the Marcy Casino in Delaware Park &amp; ten grand homes on Delaware Ave</a:t>
            </a:r>
          </a:p>
          <a:p>
            <a:pPr marL="174708" indent="-174708">
              <a:buFont typeface="Arial" panose="020B0604020202020204" pitchFamily="34" charset="0"/>
              <a:buChar char="•"/>
            </a:pPr>
            <a:r>
              <a:rPr lang="en-US" baseline="0" dirty="0"/>
              <a:t>Frank Lloyd Wright- designed Graycliff, Darwin Martin House, and </a:t>
            </a:r>
            <a:r>
              <a:rPr lang="en-US" dirty="0"/>
              <a:t>Larkin Company Administration Building</a:t>
            </a:r>
            <a:endParaRPr lang="en-US" baseline="0" dirty="0"/>
          </a:p>
          <a:p>
            <a:pPr marL="174708" indent="-174708">
              <a:buFont typeface="Arial" panose="020B0604020202020204" pitchFamily="34" charset="0"/>
              <a:buChar char="•"/>
            </a:pPr>
            <a:r>
              <a:rPr lang="en-US" baseline="0" dirty="0"/>
              <a:t>The Park System included parks (such as Delaware Park) and parkways (Lincoln Parkway, etc.). Fredrick Law Olmsted also designed Central Park in New York City, as well as parks in Paris, France and Washington D.C.</a:t>
            </a:r>
            <a:endParaRPr lang="en-US" dirty="0"/>
          </a:p>
        </p:txBody>
      </p:sp>
      <p:sp>
        <p:nvSpPr>
          <p:cNvPr id="4" name="Slide Number Placeholder 3"/>
          <p:cNvSpPr>
            <a:spLocks noGrp="1"/>
          </p:cNvSpPr>
          <p:nvPr>
            <p:ph type="sldNum" sz="quarter" idx="10"/>
          </p:nvPr>
        </p:nvSpPr>
        <p:spPr/>
        <p:txBody>
          <a:bodyPr/>
          <a:lstStyle/>
          <a:p>
            <a:fld id="{97F2B9E4-6DEA-400E-81BD-5B778F34B219}" type="slidenum">
              <a:rPr lang="en-US" smtClean="0"/>
              <a:t>7</a:t>
            </a:fld>
            <a:endParaRPr lang="en-US" dirty="0"/>
          </a:p>
        </p:txBody>
      </p:sp>
    </p:spTree>
    <p:extLst>
      <p:ext uri="{BB962C8B-B14F-4D97-AF65-F5344CB8AC3E}">
        <p14:creationId xmlns:p14="http://schemas.microsoft.com/office/powerpoint/2010/main" val="2493450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Community gardens are overseen by Grassroots</a:t>
            </a:r>
            <a:r>
              <a:rPr lang="en-US" baseline="0" dirty="0"/>
              <a:t> Gardens of Buffalo, a non-profit, that helps block clubs and residents secure and lease vacant land from the city where they plan to place the garden</a:t>
            </a:r>
          </a:p>
          <a:p>
            <a:pPr marL="174708" indent="-174708">
              <a:buFont typeface="Arial" panose="020B0604020202020204" pitchFamily="34" charset="0"/>
              <a:buChar char="•"/>
            </a:pPr>
            <a:r>
              <a:rPr lang="en-US" baseline="0" dirty="0"/>
              <a:t>Garden Walk Buffalo was established in 1995 and over 60,000 people visit the gardens each year.</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F2B9E4-6DEA-400E-81BD-5B778F34B219}" type="slidenum">
              <a:rPr lang="en-US" smtClean="0"/>
              <a:t>8</a:t>
            </a:fld>
            <a:endParaRPr lang="en-US" dirty="0"/>
          </a:p>
        </p:txBody>
      </p:sp>
    </p:spTree>
    <p:extLst>
      <p:ext uri="{BB962C8B-B14F-4D97-AF65-F5344CB8AC3E}">
        <p14:creationId xmlns:p14="http://schemas.microsoft.com/office/powerpoint/2010/main" val="2493450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latin typeface="Candara" panose="020E0502030303020204" pitchFamily="34" charset="0"/>
              </a:rPr>
              <a:t>The Westside is attractive due to abundant, low-cost housing, and easy access to public transportation</a:t>
            </a:r>
          </a:p>
          <a:p>
            <a:endParaRPr lang="en-US" dirty="0"/>
          </a:p>
        </p:txBody>
      </p:sp>
      <p:sp>
        <p:nvSpPr>
          <p:cNvPr id="4" name="Slide Number Placeholder 3"/>
          <p:cNvSpPr>
            <a:spLocks noGrp="1"/>
          </p:cNvSpPr>
          <p:nvPr>
            <p:ph type="sldNum" sz="quarter" idx="10"/>
          </p:nvPr>
        </p:nvSpPr>
        <p:spPr/>
        <p:txBody>
          <a:bodyPr/>
          <a:lstStyle/>
          <a:p>
            <a:fld id="{97F2B9E4-6DEA-400E-81BD-5B778F34B219}" type="slidenum">
              <a:rPr lang="en-US" smtClean="0"/>
              <a:t>9</a:t>
            </a:fld>
            <a:endParaRPr lang="en-US" dirty="0"/>
          </a:p>
        </p:txBody>
      </p:sp>
    </p:spTree>
    <p:extLst>
      <p:ext uri="{BB962C8B-B14F-4D97-AF65-F5344CB8AC3E}">
        <p14:creationId xmlns:p14="http://schemas.microsoft.com/office/powerpoint/2010/main" val="846453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Information taken from Partnership for</a:t>
            </a:r>
            <a:r>
              <a:rPr lang="en-US" baseline="0" dirty="0"/>
              <a:t> the Public Good</a:t>
            </a:r>
            <a:endParaRPr lang="en-US" dirty="0"/>
          </a:p>
        </p:txBody>
      </p:sp>
      <p:sp>
        <p:nvSpPr>
          <p:cNvPr id="4" name="Slide Number Placeholder 3"/>
          <p:cNvSpPr>
            <a:spLocks noGrp="1"/>
          </p:cNvSpPr>
          <p:nvPr>
            <p:ph type="sldNum" sz="quarter" idx="10"/>
          </p:nvPr>
        </p:nvSpPr>
        <p:spPr/>
        <p:txBody>
          <a:bodyPr/>
          <a:lstStyle/>
          <a:p>
            <a:fld id="{97F2B9E4-6DEA-400E-81BD-5B778F34B219}" type="slidenum">
              <a:rPr lang="en-US" smtClean="0"/>
              <a:t>10</a:t>
            </a:fld>
            <a:endParaRPr lang="en-US" dirty="0"/>
          </a:p>
        </p:txBody>
      </p:sp>
    </p:spTree>
    <p:extLst>
      <p:ext uri="{BB962C8B-B14F-4D97-AF65-F5344CB8AC3E}">
        <p14:creationId xmlns:p14="http://schemas.microsoft.com/office/powerpoint/2010/main" val="4152926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homeless number</a:t>
            </a:r>
            <a:r>
              <a:rPr lang="en-US" baseline="0" dirty="0"/>
              <a:t> refers to individuals who are staying in shelters and on the street</a:t>
            </a:r>
          </a:p>
          <a:p>
            <a:pPr marL="174708" indent="-174708">
              <a:buFont typeface="Arial" panose="020B0604020202020204" pitchFamily="34" charset="0"/>
              <a:buChar char="•"/>
            </a:pPr>
            <a:r>
              <a:rPr lang="en-US" baseline="0" dirty="0"/>
              <a:t>Data taken from: Homeless Alliance of WNY; Partnership for the Public Good</a:t>
            </a:r>
            <a:endParaRPr lang="en-US" dirty="0"/>
          </a:p>
        </p:txBody>
      </p:sp>
      <p:sp>
        <p:nvSpPr>
          <p:cNvPr id="4" name="Slide Number Placeholder 3"/>
          <p:cNvSpPr>
            <a:spLocks noGrp="1"/>
          </p:cNvSpPr>
          <p:nvPr>
            <p:ph type="sldNum" sz="quarter" idx="10"/>
          </p:nvPr>
        </p:nvSpPr>
        <p:spPr/>
        <p:txBody>
          <a:bodyPr/>
          <a:lstStyle/>
          <a:p>
            <a:fld id="{97F2B9E4-6DEA-400E-81BD-5B778F34B219}" type="slidenum">
              <a:rPr lang="en-US" smtClean="0"/>
              <a:t>11</a:t>
            </a:fld>
            <a:endParaRPr lang="en-US" dirty="0"/>
          </a:p>
        </p:txBody>
      </p:sp>
    </p:spTree>
    <p:extLst>
      <p:ext uri="{BB962C8B-B14F-4D97-AF65-F5344CB8AC3E}">
        <p14:creationId xmlns:p14="http://schemas.microsoft.com/office/powerpoint/2010/main" val="4121750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3CEA17-F2CC-4DFA-BACC-CDD15B1F2C34}" type="datetimeFigureOut">
              <a:rPr lang="en-US" smtClean="0"/>
              <a:pPr/>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56E3E2-CDB2-4701-906B-3C069DF0642A}" type="slidenum">
              <a:rPr lang="en-US" smtClean="0"/>
              <a:pPr/>
              <a:t>‹#›</a:t>
            </a:fld>
            <a:endParaRPr lang="en-US" dirty="0"/>
          </a:p>
        </p:txBody>
      </p:sp>
    </p:spTree>
    <p:extLst>
      <p:ext uri="{BB962C8B-B14F-4D97-AF65-F5344CB8AC3E}">
        <p14:creationId xmlns:p14="http://schemas.microsoft.com/office/powerpoint/2010/main" val="606836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3CEA17-F2CC-4DFA-BACC-CDD15B1F2C34}" type="datetimeFigureOut">
              <a:rPr lang="en-US" smtClean="0"/>
              <a:pPr/>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56E3E2-CDB2-4701-906B-3C069DF0642A}" type="slidenum">
              <a:rPr lang="en-US" smtClean="0"/>
              <a:pPr/>
              <a:t>‹#›</a:t>
            </a:fld>
            <a:endParaRPr lang="en-US" dirty="0"/>
          </a:p>
        </p:txBody>
      </p:sp>
    </p:spTree>
    <p:extLst>
      <p:ext uri="{BB962C8B-B14F-4D97-AF65-F5344CB8AC3E}">
        <p14:creationId xmlns:p14="http://schemas.microsoft.com/office/powerpoint/2010/main" val="749468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3CEA17-F2CC-4DFA-BACC-CDD15B1F2C34}" type="datetimeFigureOut">
              <a:rPr lang="en-US" smtClean="0"/>
              <a:pPr/>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56E3E2-CDB2-4701-906B-3C069DF0642A}" type="slidenum">
              <a:rPr lang="en-US" smtClean="0"/>
              <a:pPr/>
              <a:t>‹#›</a:t>
            </a:fld>
            <a:endParaRPr lang="en-US" dirty="0"/>
          </a:p>
        </p:txBody>
      </p:sp>
    </p:spTree>
    <p:extLst>
      <p:ext uri="{BB962C8B-B14F-4D97-AF65-F5344CB8AC3E}">
        <p14:creationId xmlns:p14="http://schemas.microsoft.com/office/powerpoint/2010/main" val="553087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3CEA17-F2CC-4DFA-BACC-CDD15B1F2C34}" type="datetimeFigureOut">
              <a:rPr lang="en-US" smtClean="0"/>
              <a:pPr/>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56E3E2-CDB2-4701-906B-3C069DF0642A}" type="slidenum">
              <a:rPr lang="en-US" smtClean="0"/>
              <a:pPr/>
              <a:t>‹#›</a:t>
            </a:fld>
            <a:endParaRPr lang="en-US" dirty="0"/>
          </a:p>
        </p:txBody>
      </p:sp>
    </p:spTree>
    <p:extLst>
      <p:ext uri="{BB962C8B-B14F-4D97-AF65-F5344CB8AC3E}">
        <p14:creationId xmlns:p14="http://schemas.microsoft.com/office/powerpoint/2010/main" val="3735458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3CEA17-F2CC-4DFA-BACC-CDD15B1F2C34}" type="datetimeFigureOut">
              <a:rPr lang="en-US" smtClean="0"/>
              <a:pPr/>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56E3E2-CDB2-4701-906B-3C069DF0642A}" type="slidenum">
              <a:rPr lang="en-US" smtClean="0"/>
              <a:pPr/>
              <a:t>‹#›</a:t>
            </a:fld>
            <a:endParaRPr lang="en-US" dirty="0"/>
          </a:p>
        </p:txBody>
      </p:sp>
    </p:spTree>
    <p:extLst>
      <p:ext uri="{BB962C8B-B14F-4D97-AF65-F5344CB8AC3E}">
        <p14:creationId xmlns:p14="http://schemas.microsoft.com/office/powerpoint/2010/main" val="4252330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3CEA17-F2CC-4DFA-BACC-CDD15B1F2C34}" type="datetimeFigureOut">
              <a:rPr lang="en-US" smtClean="0"/>
              <a:pPr/>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56E3E2-CDB2-4701-906B-3C069DF0642A}" type="slidenum">
              <a:rPr lang="en-US" smtClean="0"/>
              <a:pPr/>
              <a:t>‹#›</a:t>
            </a:fld>
            <a:endParaRPr lang="en-US" dirty="0"/>
          </a:p>
        </p:txBody>
      </p:sp>
    </p:spTree>
    <p:extLst>
      <p:ext uri="{BB962C8B-B14F-4D97-AF65-F5344CB8AC3E}">
        <p14:creationId xmlns:p14="http://schemas.microsoft.com/office/powerpoint/2010/main" val="118491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3CEA17-F2CC-4DFA-BACC-CDD15B1F2C34}" type="datetimeFigureOut">
              <a:rPr lang="en-US" smtClean="0"/>
              <a:pPr/>
              <a:t>2/22/2022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56E3E2-CDB2-4701-906B-3C069DF0642A}" type="slidenum">
              <a:rPr lang="en-US" smtClean="0"/>
              <a:pPr/>
              <a:t>‹#›</a:t>
            </a:fld>
            <a:endParaRPr lang="en-US" dirty="0"/>
          </a:p>
        </p:txBody>
      </p:sp>
    </p:spTree>
    <p:extLst>
      <p:ext uri="{BB962C8B-B14F-4D97-AF65-F5344CB8AC3E}">
        <p14:creationId xmlns:p14="http://schemas.microsoft.com/office/powerpoint/2010/main" val="2449430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3CEA17-F2CC-4DFA-BACC-CDD15B1F2C34}" type="datetimeFigureOut">
              <a:rPr lang="en-US" smtClean="0"/>
              <a:pPr/>
              <a:t>2/22/2022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56E3E2-CDB2-4701-906B-3C069DF0642A}" type="slidenum">
              <a:rPr lang="en-US" smtClean="0"/>
              <a:pPr/>
              <a:t>‹#›</a:t>
            </a:fld>
            <a:endParaRPr lang="en-US" dirty="0"/>
          </a:p>
        </p:txBody>
      </p:sp>
    </p:spTree>
    <p:extLst>
      <p:ext uri="{BB962C8B-B14F-4D97-AF65-F5344CB8AC3E}">
        <p14:creationId xmlns:p14="http://schemas.microsoft.com/office/powerpoint/2010/main" val="3444992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CEA17-F2CC-4DFA-BACC-CDD15B1F2C34}" type="datetimeFigureOut">
              <a:rPr lang="en-US" smtClean="0"/>
              <a:pPr/>
              <a:t>2/22/2022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56E3E2-CDB2-4701-906B-3C069DF0642A}" type="slidenum">
              <a:rPr lang="en-US" smtClean="0"/>
              <a:pPr/>
              <a:t>‹#›</a:t>
            </a:fld>
            <a:endParaRPr lang="en-US" dirty="0"/>
          </a:p>
        </p:txBody>
      </p:sp>
    </p:spTree>
    <p:extLst>
      <p:ext uri="{BB962C8B-B14F-4D97-AF65-F5344CB8AC3E}">
        <p14:creationId xmlns:p14="http://schemas.microsoft.com/office/powerpoint/2010/main" val="123775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3CEA17-F2CC-4DFA-BACC-CDD15B1F2C34}" type="datetimeFigureOut">
              <a:rPr lang="en-US" smtClean="0"/>
              <a:pPr/>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56E3E2-CDB2-4701-906B-3C069DF0642A}" type="slidenum">
              <a:rPr lang="en-US" smtClean="0"/>
              <a:pPr/>
              <a:t>‹#›</a:t>
            </a:fld>
            <a:endParaRPr lang="en-US" dirty="0"/>
          </a:p>
        </p:txBody>
      </p:sp>
    </p:spTree>
    <p:extLst>
      <p:ext uri="{BB962C8B-B14F-4D97-AF65-F5344CB8AC3E}">
        <p14:creationId xmlns:p14="http://schemas.microsoft.com/office/powerpoint/2010/main" val="4152479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3CEA17-F2CC-4DFA-BACC-CDD15B1F2C34}" type="datetimeFigureOut">
              <a:rPr lang="en-US" smtClean="0"/>
              <a:pPr/>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56E3E2-CDB2-4701-906B-3C069DF0642A}" type="slidenum">
              <a:rPr lang="en-US" smtClean="0"/>
              <a:pPr/>
              <a:t>‹#›</a:t>
            </a:fld>
            <a:endParaRPr lang="en-US" dirty="0"/>
          </a:p>
        </p:txBody>
      </p:sp>
    </p:spTree>
    <p:extLst>
      <p:ext uri="{BB962C8B-B14F-4D97-AF65-F5344CB8AC3E}">
        <p14:creationId xmlns:p14="http://schemas.microsoft.com/office/powerpoint/2010/main" val="3668874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7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CEA17-F2CC-4DFA-BACC-CDD15B1F2C34}" type="datetimeFigureOut">
              <a:rPr lang="en-US" smtClean="0"/>
              <a:pPr/>
              <a:t>2/22/2022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6E3E2-CDB2-4701-906B-3C069DF0642A}" type="slidenum">
              <a:rPr lang="en-US" smtClean="0"/>
              <a:pPr/>
              <a:t>‹#›</a:t>
            </a:fld>
            <a:endParaRPr lang="en-US" dirty="0"/>
          </a:p>
        </p:txBody>
      </p:sp>
    </p:spTree>
    <p:extLst>
      <p:ext uri="{BB962C8B-B14F-4D97-AF65-F5344CB8AC3E}">
        <p14:creationId xmlns:p14="http://schemas.microsoft.com/office/powerpoint/2010/main" val="6211501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library.buffalostate.edu/c.php?g=1148331&amp;p=8381387&amp;preview=04f9745465b57a87737e59b42f28c88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9.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hyperlink" Target="http://www.suemarie.info/2015/05/canalside-buffalo.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hyperlink" Target="http://myriammahiques.blogspot.com/2010/08/gardeners-root-for-city-patche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7114"/>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4FE66B95-8F45-422F-B369-703CB914C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566" y="329341"/>
            <a:ext cx="4724400" cy="1303882"/>
          </a:xfrm>
          <a:prstGeom prst="rect">
            <a:avLst/>
          </a:prstGeom>
        </p:spPr>
      </p:pic>
      <p:pic>
        <p:nvPicPr>
          <p:cNvPr id="20" name="Picture 4" descr="O:\Pictures\GREAT pictures of CSDs\DSC_0015-28_edited-1.jpg">
            <a:extLst>
              <a:ext uri="{FF2B5EF4-FFF2-40B4-BE49-F238E27FC236}">
                <a16:creationId xmlns:a16="http://schemas.microsoft.com/office/drawing/2014/main" id="{AB614DD7-E447-4147-BF96-50EE740FEB1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6" t="39597" r="-756" b="5101"/>
          <a:stretch/>
        </p:blipFill>
        <p:spPr bwMode="auto">
          <a:xfrm>
            <a:off x="4734840" y="2092263"/>
            <a:ext cx="4076700" cy="3324271"/>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22" name="Picture 3" descr="C:\Users\schulam\Desktop\Website pictures\Service-Learning\FTT 150 clothing drive.jpg">
            <a:extLst>
              <a:ext uri="{FF2B5EF4-FFF2-40B4-BE49-F238E27FC236}">
                <a16:creationId xmlns:a16="http://schemas.microsoft.com/office/drawing/2014/main" id="{0FE4868D-98F8-45C8-BB2E-3C2D3BE3E1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31" t="4293" r="4665" b="3593"/>
          <a:stretch/>
        </p:blipFill>
        <p:spPr bwMode="auto">
          <a:xfrm>
            <a:off x="332459" y="266318"/>
            <a:ext cx="3496591" cy="4878071"/>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31" name="Rectangle 3">
            <a:extLst>
              <a:ext uri="{FF2B5EF4-FFF2-40B4-BE49-F238E27FC236}">
                <a16:creationId xmlns:a16="http://schemas.microsoft.com/office/drawing/2014/main" id="{738003E5-30D0-4BE2-B8A6-5EA361D5CC0E}"/>
              </a:ext>
            </a:extLst>
          </p:cNvPr>
          <p:cNvSpPr txBox="1">
            <a:spLocks noGrp="1" noChangeArrowheads="1"/>
          </p:cNvSpPr>
          <p:nvPr>
            <p:ph type="subTitle" idx="1"/>
          </p:nvPr>
        </p:nvSpPr>
        <p:spPr>
          <a:xfrm>
            <a:off x="305321" y="5410707"/>
            <a:ext cx="3581608" cy="121285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80000"/>
              </a:lnSpc>
              <a:buClr>
                <a:schemeClr val="tx1">
                  <a:shade val="95000"/>
                </a:schemeClr>
              </a:buClr>
              <a:defRPr/>
            </a:pPr>
            <a:r>
              <a:rPr lang="en-US" sz="2800" b="1" dirty="0">
                <a:solidFill>
                  <a:schemeClr val="bg1"/>
                </a:solidFill>
                <a:latin typeface="Candara" pitchFamily="34" charset="0"/>
              </a:rPr>
              <a:t>South Wing 120</a:t>
            </a:r>
          </a:p>
          <a:p>
            <a:pPr algn="l">
              <a:lnSpc>
                <a:spcPct val="80000"/>
              </a:lnSpc>
              <a:buClr>
                <a:schemeClr val="tx1">
                  <a:shade val="95000"/>
                </a:schemeClr>
              </a:buClr>
              <a:defRPr/>
            </a:pPr>
            <a:r>
              <a:rPr lang="en-US" sz="2800" b="1" dirty="0">
                <a:solidFill>
                  <a:schemeClr val="bg1"/>
                </a:solidFill>
                <a:latin typeface="Candara" pitchFamily="34" charset="0"/>
              </a:rPr>
              <a:t>716-878-3919</a:t>
            </a:r>
          </a:p>
          <a:p>
            <a:pPr algn="l">
              <a:lnSpc>
                <a:spcPct val="80000"/>
              </a:lnSpc>
              <a:buClr>
                <a:schemeClr val="tx1">
                  <a:shade val="95000"/>
                </a:schemeClr>
              </a:buClr>
              <a:defRPr/>
            </a:pPr>
            <a:r>
              <a:rPr lang="en-US" sz="2800" b="1" dirty="0">
                <a:solidFill>
                  <a:schemeClr val="bg1"/>
                </a:solidFill>
                <a:latin typeface="Candara" pitchFamily="34" charset="0"/>
              </a:rPr>
              <a:t>cce@buffalostate.edu</a:t>
            </a:r>
          </a:p>
          <a:p>
            <a:pPr algn="l">
              <a:lnSpc>
                <a:spcPct val="80000"/>
              </a:lnSpc>
              <a:buClr>
                <a:schemeClr val="tx1">
                  <a:shade val="95000"/>
                </a:schemeClr>
              </a:buClr>
              <a:defRPr/>
            </a:pPr>
            <a:r>
              <a:rPr lang="en-US" sz="2800" b="1" dirty="0">
                <a:solidFill>
                  <a:schemeClr val="bg1"/>
                </a:solidFill>
                <a:latin typeface="Candara" pitchFamily="34" charset="0"/>
              </a:rPr>
              <a:t>http://cce.buffalostate.edu</a:t>
            </a:r>
            <a:endParaRPr lang="en-US" b="1" dirty="0">
              <a:solidFill>
                <a:schemeClr val="bg1"/>
              </a:solidFill>
              <a:latin typeface="Candara" pitchFamily="34" charset="0"/>
            </a:endParaRPr>
          </a:p>
        </p:txBody>
      </p:sp>
    </p:spTree>
    <p:extLst>
      <p:ext uri="{BB962C8B-B14F-4D97-AF65-F5344CB8AC3E}">
        <p14:creationId xmlns:p14="http://schemas.microsoft.com/office/powerpoint/2010/main" val="197965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Vistas\Mrs. Triggs\enviro_research_grant_photos\contamination\IMG1931_04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091" t="909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62605" y="-2"/>
            <a:ext cx="4081395"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p:cNvSpPr>
            <a:spLocks noGrp="1"/>
          </p:cNvSpPr>
          <p:nvPr>
            <p:ph type="ctrTitle"/>
          </p:nvPr>
        </p:nvSpPr>
        <p:spPr>
          <a:xfrm>
            <a:off x="5579810" y="230326"/>
            <a:ext cx="3046982" cy="1043409"/>
          </a:xfrm>
        </p:spPr>
        <p:txBody>
          <a:bodyPr vert="horz" lIns="91440" tIns="45720" rIns="91440" bIns="45720" rtlCol="0" anchor="ctr">
            <a:normAutofit/>
          </a:bodyPr>
          <a:lstStyle/>
          <a:p>
            <a:pPr>
              <a:lnSpc>
                <a:spcPct val="90000"/>
              </a:lnSpc>
            </a:pPr>
            <a:r>
              <a:rPr lang="en-US" sz="3100" b="1" dirty="0"/>
              <a:t>BUFFALO’S CHALLENGES </a:t>
            </a:r>
          </a:p>
        </p:txBody>
      </p:sp>
      <p:sp>
        <p:nvSpPr>
          <p:cNvPr id="2" name="TextBox 1"/>
          <p:cNvSpPr txBox="1"/>
          <p:nvPr/>
        </p:nvSpPr>
        <p:spPr>
          <a:xfrm>
            <a:off x="5389198" y="1506691"/>
            <a:ext cx="3428207" cy="3915291"/>
          </a:xfrm>
          <a:prstGeom prst="rect">
            <a:avLst/>
          </a:prstGeom>
        </p:spPr>
        <p:txBody>
          <a:bodyPr vert="horz" lIns="91440" tIns="45720" rIns="91440" bIns="45720" rtlCol="0" anchor="t">
            <a:normAutofit/>
          </a:bodyPr>
          <a:lstStyle/>
          <a:p>
            <a:pPr marL="285750" indent="-228600">
              <a:lnSpc>
                <a:spcPct val="90000"/>
              </a:lnSpc>
              <a:spcAft>
                <a:spcPts val="1200"/>
              </a:spcAft>
              <a:buFont typeface="Arial" panose="020B0604020202020204" pitchFamily="34" charset="0"/>
              <a:buChar char="•"/>
            </a:pPr>
            <a:r>
              <a:rPr lang="en-US" sz="1600" b="1" dirty="0"/>
              <a:t>Buffalo is the 4</a:t>
            </a:r>
            <a:r>
              <a:rPr lang="en-US" sz="1600" b="1" baseline="30000" dirty="0"/>
              <a:t>th</a:t>
            </a:r>
            <a:r>
              <a:rPr lang="en-US" sz="1600" b="1" dirty="0"/>
              <a:t> poorest large city in the U.S.</a:t>
            </a:r>
          </a:p>
          <a:p>
            <a:pPr marL="285750" indent="-228600">
              <a:lnSpc>
                <a:spcPct val="90000"/>
              </a:lnSpc>
              <a:spcAft>
                <a:spcPts val="1200"/>
              </a:spcAft>
              <a:buFont typeface="Arial" panose="020B0604020202020204" pitchFamily="34" charset="0"/>
              <a:buChar char="•"/>
            </a:pPr>
            <a:r>
              <a:rPr lang="en-US" sz="1600" b="1" dirty="0"/>
              <a:t>33% of its families live in poverty</a:t>
            </a:r>
          </a:p>
          <a:p>
            <a:pPr marL="342900" indent="-228600">
              <a:lnSpc>
                <a:spcPct val="90000"/>
              </a:lnSpc>
              <a:spcAft>
                <a:spcPts val="1200"/>
              </a:spcAft>
              <a:buFont typeface="Arial" panose="020B0604020202020204" pitchFamily="34" charset="0"/>
              <a:buChar char="•"/>
            </a:pPr>
            <a:r>
              <a:rPr lang="en-US" sz="1600" b="1" dirty="0"/>
              <a:t>16.3% of buildings and 7000 lots are vacant</a:t>
            </a:r>
          </a:p>
          <a:p>
            <a:pPr marL="285750" indent="-228600">
              <a:lnSpc>
                <a:spcPct val="90000"/>
              </a:lnSpc>
              <a:spcAft>
                <a:spcPts val="1200"/>
              </a:spcAft>
              <a:buFont typeface="Arial" panose="020B0604020202020204" pitchFamily="34" charset="0"/>
              <a:buChar char="•"/>
            </a:pPr>
            <a:r>
              <a:rPr lang="en-US" sz="1600" b="1" dirty="0"/>
              <a:t>More than half of Buffalo households (55%) cannot afford their gross rent (rent plus utilities)</a:t>
            </a:r>
          </a:p>
          <a:p>
            <a:pPr marL="285750" indent="-228600">
              <a:lnSpc>
                <a:spcPct val="90000"/>
              </a:lnSpc>
              <a:spcAft>
                <a:spcPts val="1200"/>
              </a:spcAft>
              <a:buFont typeface="Arial" panose="020B0604020202020204" pitchFamily="34" charset="0"/>
              <a:buChar char="•"/>
            </a:pPr>
            <a:r>
              <a:rPr lang="en-US" sz="1600" b="1" dirty="0"/>
              <a:t>Gentrification is occurring in many neighborhoods, raising rents and increasing poverty</a:t>
            </a:r>
          </a:p>
          <a:p>
            <a:pPr marL="285750" indent="-228600">
              <a:lnSpc>
                <a:spcPct val="90000"/>
              </a:lnSpc>
              <a:spcAft>
                <a:spcPts val="1200"/>
              </a:spcAft>
              <a:buFont typeface="Arial" panose="020B0604020202020204" pitchFamily="34" charset="0"/>
              <a:buChar char="•"/>
            </a:pPr>
            <a:endParaRPr lang="en-US" sz="1600" b="1" dirty="0"/>
          </a:p>
        </p:txBody>
      </p:sp>
    </p:spTree>
    <p:extLst>
      <p:ext uri="{BB962C8B-B14F-4D97-AF65-F5344CB8AC3E}">
        <p14:creationId xmlns:p14="http://schemas.microsoft.com/office/powerpoint/2010/main" val="1469551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801" b="8450"/>
          <a:stretch/>
        </p:blipFill>
        <p:spPr bwMode="auto">
          <a:xfrm>
            <a:off x="20" y="10"/>
            <a:ext cx="9143980" cy="4666928"/>
          </a:xfrm>
          <a:prstGeom prst="rect">
            <a:avLst/>
          </a:prstGeom>
          <a:noFill/>
          <a:extLst>
            <a:ext uri="{909E8E84-426E-40DD-AFC4-6F175D3DCCD1}">
              <a14:hiddenFill xmlns:a14="http://schemas.microsoft.com/office/drawing/2010/main">
                <a:solidFill>
                  <a:schemeClr val="accent1"/>
                </a:solidFill>
              </a14:hiddenFill>
            </a:ext>
          </a:extLst>
        </p:spPr>
      </p:pic>
      <p:pic>
        <p:nvPicPr>
          <p:cNvPr id="71" name="Picture 7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1657"/>
          <a:stretch/>
        </p:blipFill>
        <p:spPr>
          <a:xfrm>
            <a:off x="0" y="3542616"/>
            <a:ext cx="9144000" cy="3315384"/>
          </a:xfrm>
          <a:prstGeom prst="rect">
            <a:avLst/>
          </a:prstGeom>
        </p:spPr>
      </p:pic>
      <p:sp>
        <p:nvSpPr>
          <p:cNvPr id="73" name="Oval 7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ctrTitle"/>
          </p:nvPr>
        </p:nvSpPr>
        <p:spPr>
          <a:xfrm>
            <a:off x="152401" y="4551037"/>
            <a:ext cx="3048000" cy="1509931"/>
          </a:xfrm>
        </p:spPr>
        <p:txBody>
          <a:bodyPr vert="horz" lIns="91440" tIns="45720" rIns="91440" bIns="45720" rtlCol="0" anchor="ctr">
            <a:normAutofit/>
          </a:bodyPr>
          <a:lstStyle/>
          <a:p>
            <a:pPr>
              <a:lnSpc>
                <a:spcPct val="90000"/>
              </a:lnSpc>
            </a:pPr>
            <a:r>
              <a:rPr lang="en-US" sz="3500" b="1" dirty="0">
                <a:solidFill>
                  <a:srgbClr val="000000"/>
                </a:solidFill>
              </a:rPr>
              <a:t>BUFFALO’S CHALLENGES </a:t>
            </a:r>
          </a:p>
        </p:txBody>
      </p:sp>
      <p:sp>
        <p:nvSpPr>
          <p:cNvPr id="10" name="TextBox 9"/>
          <p:cNvSpPr txBox="1"/>
          <p:nvPr/>
        </p:nvSpPr>
        <p:spPr>
          <a:xfrm>
            <a:off x="2971800" y="4551037"/>
            <a:ext cx="6096000" cy="2154563"/>
          </a:xfrm>
          <a:prstGeom prst="rect">
            <a:avLst/>
          </a:prstGeom>
        </p:spPr>
        <p:txBody>
          <a:bodyPr vert="horz" lIns="91440" tIns="45720" rIns="91440" bIns="45720" rtlCol="0" anchor="ctr">
            <a:normAutofit/>
          </a:bodyPr>
          <a:lstStyle/>
          <a:p>
            <a:pPr marL="342900" indent="-228600">
              <a:lnSpc>
                <a:spcPct val="90000"/>
              </a:lnSpc>
              <a:spcBef>
                <a:spcPts val="1000"/>
              </a:spcBef>
              <a:spcAft>
                <a:spcPts val="200"/>
              </a:spcAft>
              <a:buFont typeface="Arial" panose="020B0604020202020204" pitchFamily="34" charset="0"/>
              <a:buChar char="•"/>
              <a:defRPr/>
            </a:pPr>
            <a:r>
              <a:rPr lang="en-US" sz="1600" b="1" dirty="0">
                <a:solidFill>
                  <a:srgbClr val="000000"/>
                </a:solidFill>
              </a:rPr>
              <a:t>Over 5,000 people are homeless on any given night in Erie County</a:t>
            </a:r>
          </a:p>
          <a:p>
            <a:pPr marL="342900" indent="-228600">
              <a:lnSpc>
                <a:spcPct val="90000"/>
              </a:lnSpc>
              <a:spcBef>
                <a:spcPts val="1000"/>
              </a:spcBef>
              <a:spcAft>
                <a:spcPts val="200"/>
              </a:spcAft>
              <a:buFont typeface="Arial" panose="020B0604020202020204" pitchFamily="34" charset="0"/>
              <a:buChar char="•"/>
              <a:defRPr/>
            </a:pPr>
            <a:r>
              <a:rPr lang="en-US" sz="1600" b="1" dirty="0">
                <a:solidFill>
                  <a:srgbClr val="000000"/>
                </a:solidFill>
              </a:rPr>
              <a:t>Only 42% of the region’s jobs are accessible by public transit within a 90-minute commute</a:t>
            </a:r>
          </a:p>
          <a:p>
            <a:pPr marL="342900" indent="-228600">
              <a:lnSpc>
                <a:spcPct val="90000"/>
              </a:lnSpc>
              <a:spcBef>
                <a:spcPts val="1000"/>
              </a:spcBef>
              <a:spcAft>
                <a:spcPts val="200"/>
              </a:spcAft>
              <a:buFont typeface="Arial" panose="020B0604020202020204" pitchFamily="34" charset="0"/>
              <a:buChar char="•"/>
              <a:defRPr/>
            </a:pPr>
            <a:r>
              <a:rPr lang="en-US" sz="1600" b="1" dirty="0">
                <a:solidFill>
                  <a:srgbClr val="000000"/>
                </a:solidFill>
              </a:rPr>
              <a:t>One third of the work force earns a median income below $26,000/year</a:t>
            </a:r>
          </a:p>
          <a:p>
            <a:pPr marL="342900" indent="-228600">
              <a:lnSpc>
                <a:spcPct val="90000"/>
              </a:lnSpc>
              <a:spcBef>
                <a:spcPts val="1000"/>
              </a:spcBef>
              <a:spcAft>
                <a:spcPts val="200"/>
              </a:spcAft>
              <a:buFont typeface="Arial" panose="020B0604020202020204" pitchFamily="34" charset="0"/>
              <a:buChar char="•"/>
              <a:defRPr/>
            </a:pPr>
            <a:r>
              <a:rPr lang="en-US" sz="1600" b="1" dirty="0">
                <a:solidFill>
                  <a:srgbClr val="000000"/>
                </a:solidFill>
              </a:rPr>
              <a:t>The Buffalo-Niagara region is the 6</a:t>
            </a:r>
            <a:r>
              <a:rPr lang="en-US" sz="1600" b="1" baseline="30000" dirty="0">
                <a:solidFill>
                  <a:srgbClr val="000000"/>
                </a:solidFill>
              </a:rPr>
              <a:t>th</a:t>
            </a:r>
            <a:r>
              <a:rPr lang="en-US" sz="1600" b="1" dirty="0">
                <a:solidFill>
                  <a:srgbClr val="000000"/>
                </a:solidFill>
              </a:rPr>
              <a:t> most economically and racially segregated region in the U.S.</a:t>
            </a:r>
          </a:p>
          <a:p>
            <a:pPr marL="342900" indent="-228600">
              <a:lnSpc>
                <a:spcPct val="90000"/>
              </a:lnSpc>
              <a:spcBef>
                <a:spcPts val="1000"/>
              </a:spcBef>
              <a:spcAft>
                <a:spcPts val="200"/>
              </a:spcAft>
              <a:buFont typeface="Arial" panose="020B0604020202020204" pitchFamily="34" charset="0"/>
              <a:buChar char="•"/>
              <a:defRPr/>
            </a:pPr>
            <a:endParaRPr lang="en-US" sz="900" b="1" dirty="0">
              <a:solidFill>
                <a:srgbClr val="000000"/>
              </a:solidFill>
            </a:endParaRPr>
          </a:p>
          <a:p>
            <a:pPr marL="285750" indent="-228600">
              <a:lnSpc>
                <a:spcPct val="90000"/>
              </a:lnSpc>
              <a:buFont typeface="Arial" panose="020B0604020202020204" pitchFamily="34" charset="0"/>
              <a:buChar char="•"/>
            </a:pPr>
            <a:endParaRPr lang="en-US" sz="900" dirty="0">
              <a:solidFill>
                <a:srgbClr val="000000"/>
              </a:solidFill>
            </a:endParaRPr>
          </a:p>
        </p:txBody>
      </p:sp>
    </p:spTree>
    <p:extLst>
      <p:ext uri="{BB962C8B-B14F-4D97-AF65-F5344CB8AC3E}">
        <p14:creationId xmlns:p14="http://schemas.microsoft.com/office/powerpoint/2010/main" val="176100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6" descr="Z:\CAC\Pictures\spring13\Buffalo Beginnings\IMG_439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91" t="7651" b="1440"/>
          <a:stretch/>
        </p:blipFill>
        <p:spPr bwMode="auto">
          <a:xfrm>
            <a:off x="20" y="16527"/>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Shape 17">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62605" y="-2"/>
            <a:ext cx="4081395"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p:cNvSpPr txBox="1">
            <a:spLocks/>
          </p:cNvSpPr>
          <p:nvPr/>
        </p:nvSpPr>
        <p:spPr>
          <a:xfrm>
            <a:off x="5562600" y="632990"/>
            <a:ext cx="3372655" cy="10434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3100" b="1" dirty="0"/>
              <a:t>BUFFALO’S YOUTH</a:t>
            </a:r>
          </a:p>
        </p:txBody>
      </p:sp>
      <p:sp>
        <p:nvSpPr>
          <p:cNvPr id="2" name="TextBox 1"/>
          <p:cNvSpPr txBox="1"/>
          <p:nvPr/>
        </p:nvSpPr>
        <p:spPr>
          <a:xfrm>
            <a:off x="5715773" y="1774372"/>
            <a:ext cx="3046981" cy="2754086"/>
          </a:xfrm>
          <a:prstGeom prst="rect">
            <a:avLst/>
          </a:prstGeom>
        </p:spPr>
        <p:txBody>
          <a:bodyPr vert="horz" lIns="91440" tIns="45720" rIns="91440" bIns="45720" rtlCol="0" anchor="t">
            <a:normAutofit/>
          </a:bodyPr>
          <a:lstStyle/>
          <a:p>
            <a:pPr marL="285750" indent="-228600">
              <a:lnSpc>
                <a:spcPct val="90000"/>
              </a:lnSpc>
              <a:spcBef>
                <a:spcPts val="1000"/>
              </a:spcBef>
              <a:spcAft>
                <a:spcPts val="200"/>
              </a:spcAft>
              <a:buFont typeface="Arial" panose="020B0604020202020204" pitchFamily="34" charset="0"/>
              <a:buChar char="•"/>
              <a:defRPr/>
            </a:pPr>
            <a:r>
              <a:rPr lang="en-US" sz="1600" b="1" dirty="0"/>
              <a:t>4 out of 5 students in Buffalo Public Schools are economically disadvantaged </a:t>
            </a:r>
          </a:p>
          <a:p>
            <a:pPr marL="285750" indent="-228600">
              <a:lnSpc>
                <a:spcPct val="90000"/>
              </a:lnSpc>
              <a:spcBef>
                <a:spcPts val="1000"/>
              </a:spcBef>
              <a:spcAft>
                <a:spcPts val="200"/>
              </a:spcAft>
              <a:buFont typeface="Arial" panose="020B0604020202020204" pitchFamily="34" charset="0"/>
              <a:buChar char="•"/>
              <a:defRPr/>
            </a:pPr>
            <a:r>
              <a:rPr lang="en-US" sz="1600" b="1" dirty="0"/>
              <a:t>The high school graduation rate for the city is 64%</a:t>
            </a:r>
          </a:p>
          <a:p>
            <a:pPr indent="-228600">
              <a:lnSpc>
                <a:spcPct val="90000"/>
              </a:lnSpc>
              <a:buFont typeface="Arial" panose="020B0604020202020204" pitchFamily="34" charset="0"/>
              <a:buChar char="•"/>
            </a:pPr>
            <a:endParaRPr lang="en-US" sz="1600" dirty="0"/>
          </a:p>
        </p:txBody>
      </p:sp>
      <p:sp>
        <p:nvSpPr>
          <p:cNvPr id="13" name="Rectangle 3"/>
          <p:cNvSpPr txBox="1">
            <a:spLocks noChangeArrowheads="1"/>
          </p:cNvSpPr>
          <p:nvPr/>
        </p:nvSpPr>
        <p:spPr>
          <a:xfrm>
            <a:off x="4267200" y="4301318"/>
            <a:ext cx="4572000" cy="2366182"/>
          </a:xfrm>
          <a:prstGeom prst="rect">
            <a:avLst/>
          </a:prstGeom>
        </p:spPr>
        <p:txBody>
          <a:bodyPr vert="horz" lIns="91440" tIns="45720" rIns="91440" bIns="45720" numCol="1" spcCol="45720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spcBef>
                <a:spcPts val="1000"/>
              </a:spcBef>
              <a:spcAft>
                <a:spcPts val="200"/>
              </a:spcAft>
              <a:buFont typeface="Arial" panose="020B0604020202020204" pitchFamily="34" charset="0"/>
              <a:buChar char="•"/>
              <a:defRPr/>
            </a:pPr>
            <a:endParaRPr lang="en-US" sz="2000" b="1" dirty="0">
              <a:solidFill>
                <a:schemeClr val="tx1"/>
              </a:solidFill>
              <a:latin typeface="Candara" pitchFamily="34" charset="0"/>
            </a:endParaRPr>
          </a:p>
        </p:txBody>
      </p:sp>
    </p:spTree>
    <p:extLst>
      <p:ext uri="{BB962C8B-B14F-4D97-AF65-F5344CB8AC3E}">
        <p14:creationId xmlns:p14="http://schemas.microsoft.com/office/powerpoint/2010/main" val="3934840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327244" y="637125"/>
            <a:ext cx="3177998" cy="52563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400" b="1" kern="1200" dirty="0">
                <a:solidFill>
                  <a:schemeClr val="bg1"/>
                </a:solidFill>
                <a:latin typeface="+mj-lt"/>
                <a:ea typeface="+mj-ea"/>
                <a:cs typeface="+mj-cs"/>
              </a:rPr>
              <a:t>Ways in which Service-Learning students aid in addressing solutions to Buffalo’s challenges </a:t>
            </a:r>
          </a:p>
        </p:txBody>
      </p:sp>
      <p:graphicFrame>
        <p:nvGraphicFramePr>
          <p:cNvPr id="15" name="Rectangle 3">
            <a:extLst>
              <a:ext uri="{FF2B5EF4-FFF2-40B4-BE49-F238E27FC236}">
                <a16:creationId xmlns:a16="http://schemas.microsoft.com/office/drawing/2014/main" id="{1D2AB9C7-B1BB-4239-B6E2-3C91997C6E4B}"/>
              </a:ext>
            </a:extLst>
          </p:cNvPr>
          <p:cNvGraphicFramePr/>
          <p:nvPr>
            <p:extLst>
              <p:ext uri="{D42A27DB-BD31-4B8C-83A1-F6EECF244321}">
                <p14:modId xmlns:p14="http://schemas.microsoft.com/office/powerpoint/2010/main" val="3595832107"/>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1208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Z:\Pictures\2010 Spring\loaves and fishes 3-31-10\000_015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392" r="30300"/>
          <a:stretch/>
        </p:blipFill>
        <p:spPr bwMode="auto">
          <a:xfrm>
            <a:off x="20" y="10"/>
            <a:ext cx="5148854"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useBgFill="1">
        <p:nvSpPr>
          <p:cNvPr id="18" name="Freeform: Shape 17">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9180" y="0"/>
            <a:ext cx="427482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038" y="0"/>
            <a:ext cx="4267962"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p:cNvSpPr txBox="1">
            <a:spLocks/>
          </p:cNvSpPr>
          <p:nvPr/>
        </p:nvSpPr>
        <p:spPr>
          <a:xfrm>
            <a:off x="5155732" y="785802"/>
            <a:ext cx="3614479" cy="1106556"/>
          </a:xfrm>
          <a:prstGeom prst="rect">
            <a:avLst/>
          </a:prstGeom>
        </p:spPr>
        <p:txBody>
          <a:bodyPr vert="horz" lIns="91440" tIns="45720" rIns="91440" bIns="45720" rtlCol="0" anchor="b">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2800" b="1" dirty="0"/>
              <a:t>Communicating </a:t>
            </a:r>
          </a:p>
          <a:p>
            <a:pPr>
              <a:lnSpc>
                <a:spcPct val="90000"/>
              </a:lnSpc>
              <a:spcAft>
                <a:spcPts val="600"/>
              </a:spcAft>
            </a:pPr>
            <a:r>
              <a:rPr lang="en-US" sz="2800" b="1" dirty="0"/>
              <a:t>with your </a:t>
            </a:r>
          </a:p>
          <a:p>
            <a:pPr>
              <a:lnSpc>
                <a:spcPct val="90000"/>
              </a:lnSpc>
              <a:spcAft>
                <a:spcPts val="600"/>
              </a:spcAft>
            </a:pPr>
            <a:r>
              <a:rPr lang="en-US" sz="2800" b="1" dirty="0"/>
              <a:t>Community Partner</a:t>
            </a:r>
          </a:p>
        </p:txBody>
      </p:sp>
      <p:sp>
        <p:nvSpPr>
          <p:cNvPr id="22" name="Rectangle 21">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47535"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4" name="Rectangle 23">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8371" y="218239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1" name="Rectangle 10"/>
          <p:cNvSpPr/>
          <p:nvPr/>
        </p:nvSpPr>
        <p:spPr>
          <a:xfrm>
            <a:off x="5441672" y="2440100"/>
            <a:ext cx="3364396" cy="3834804"/>
          </a:xfrm>
          <a:prstGeom prst="rect">
            <a:avLst/>
          </a:prstGeom>
        </p:spPr>
        <p:txBody>
          <a:bodyPr vert="horz" lIns="91440" tIns="45720" rIns="91440" bIns="45720" rtlCol="0" anchor="t">
            <a:normAutofit/>
          </a:bodyPr>
          <a:lstStyle/>
          <a:p>
            <a:pPr>
              <a:lnSpc>
                <a:spcPct val="90000"/>
              </a:lnSpc>
            </a:pPr>
            <a:r>
              <a:rPr lang="en-US" sz="1500" b="1" dirty="0"/>
              <a:t>When calling your contact or arriving at the site for the first time:</a:t>
            </a:r>
          </a:p>
          <a:p>
            <a:pPr indent="-228600">
              <a:lnSpc>
                <a:spcPct val="90000"/>
              </a:lnSpc>
              <a:buFont typeface="Arial" panose="020B0604020202020204" pitchFamily="34" charset="0"/>
              <a:buChar char="•"/>
            </a:pPr>
            <a:endParaRPr lang="en-US" sz="1500" dirty="0"/>
          </a:p>
          <a:p>
            <a:pPr marL="285750" indent="-228600">
              <a:lnSpc>
                <a:spcPct val="90000"/>
              </a:lnSpc>
              <a:spcAft>
                <a:spcPts val="1200"/>
              </a:spcAft>
              <a:buFont typeface="Arial" panose="020B0604020202020204" pitchFamily="34" charset="0"/>
              <a:buChar char="•"/>
            </a:pPr>
            <a:r>
              <a:rPr lang="en-US" sz="1500" dirty="0"/>
              <a:t>introduce yourself;</a:t>
            </a:r>
          </a:p>
          <a:p>
            <a:pPr marL="285750" indent="-228600">
              <a:lnSpc>
                <a:spcPct val="90000"/>
              </a:lnSpc>
              <a:spcAft>
                <a:spcPts val="1200"/>
              </a:spcAft>
              <a:buFont typeface="Arial" panose="020B0604020202020204" pitchFamily="34" charset="0"/>
              <a:buChar char="•"/>
            </a:pPr>
            <a:r>
              <a:rPr lang="en-US" sz="1500" dirty="0"/>
              <a:t>identify the reason you are calling        (or are present);</a:t>
            </a:r>
          </a:p>
          <a:p>
            <a:pPr marL="285750" indent="-228600">
              <a:lnSpc>
                <a:spcPct val="90000"/>
              </a:lnSpc>
              <a:spcAft>
                <a:spcPts val="1200"/>
              </a:spcAft>
              <a:buFont typeface="Arial" panose="020B0604020202020204" pitchFamily="34" charset="0"/>
              <a:buChar char="•"/>
            </a:pPr>
            <a:r>
              <a:rPr lang="en-US" sz="1500" dirty="0"/>
              <a:t>identify the service-learning course and professor;</a:t>
            </a:r>
          </a:p>
          <a:p>
            <a:pPr marL="285750" indent="-228600">
              <a:lnSpc>
                <a:spcPct val="90000"/>
              </a:lnSpc>
              <a:spcAft>
                <a:spcPts val="1200"/>
              </a:spcAft>
              <a:buFont typeface="Arial" panose="020B0604020202020204" pitchFamily="34" charset="0"/>
              <a:buChar char="•"/>
            </a:pPr>
            <a:r>
              <a:rPr lang="en-US" sz="1500" dirty="0"/>
              <a:t>indicate how many hours you are required to complete for the course;</a:t>
            </a:r>
          </a:p>
          <a:p>
            <a:pPr marL="285750" indent="-228600">
              <a:lnSpc>
                <a:spcPct val="90000"/>
              </a:lnSpc>
              <a:spcAft>
                <a:spcPts val="1200"/>
              </a:spcAft>
              <a:buFont typeface="Arial" panose="020B0604020202020204" pitchFamily="34" charset="0"/>
              <a:buChar char="•"/>
            </a:pPr>
            <a:r>
              <a:rPr lang="en-US" sz="1500" dirty="0"/>
              <a:t>know the course’s objective for your service-learning. </a:t>
            </a:r>
          </a:p>
          <a:p>
            <a:pPr>
              <a:lnSpc>
                <a:spcPct val="90000"/>
              </a:lnSpc>
              <a:spcAft>
                <a:spcPts val="1200"/>
              </a:spcAft>
            </a:pPr>
            <a:endParaRPr lang="en-US" sz="1500" dirty="0"/>
          </a:p>
        </p:txBody>
      </p:sp>
    </p:spTree>
    <p:extLst>
      <p:ext uri="{BB962C8B-B14F-4D97-AF65-F5344CB8AC3E}">
        <p14:creationId xmlns:p14="http://schemas.microsoft.com/office/powerpoint/2010/main" val="709007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7" descr="Z:\CAC\Pictures\spring13\Digital Storytelling\IMG_439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04" r="27260" b="9091"/>
          <a:stretch/>
        </p:blipFill>
        <p:spPr bwMode="auto">
          <a:xfrm>
            <a:off x="20" y="10"/>
            <a:ext cx="6501364" cy="685799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26549" y="0"/>
            <a:ext cx="731745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6277852" y="1161288"/>
            <a:ext cx="2578608" cy="1124712"/>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2400" b="1" dirty="0"/>
              <a:t>EXPECTATIONS</a:t>
            </a:r>
          </a:p>
        </p:txBody>
      </p:sp>
      <p:sp>
        <p:nvSpPr>
          <p:cNvPr id="20"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506356"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63" y="2443480"/>
            <a:ext cx="2414016"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3"/>
          <p:cNvSpPr txBox="1">
            <a:spLocks noChangeArrowheads="1"/>
          </p:cNvSpPr>
          <p:nvPr/>
        </p:nvSpPr>
        <p:spPr>
          <a:xfrm>
            <a:off x="6277852" y="2718054"/>
            <a:ext cx="2579180" cy="3207258"/>
          </a:xfrm>
          <a:prstGeom prst="rect">
            <a:avLst/>
          </a:prstGeom>
        </p:spPr>
        <p:txBody>
          <a:bodyPr vert="horz" lIns="91440" tIns="45720" rIns="91440" bIns="45720" numCol="1" spcCol="457200" rtlCol="0" anchor="t">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0" indent="-228600" algn="l">
              <a:lnSpc>
                <a:spcPct val="90000"/>
              </a:lnSpc>
              <a:buFont typeface="Arial" panose="020B0604020202020204" pitchFamily="34" charset="0"/>
              <a:buChar char="•"/>
            </a:pPr>
            <a:r>
              <a:rPr lang="en-US" sz="1300" b="1" dirty="0">
                <a:solidFill>
                  <a:schemeClr val="tx1"/>
                </a:solidFill>
              </a:rPr>
              <a:t>Be prompt and positive</a:t>
            </a:r>
            <a:r>
              <a:rPr lang="en-US" sz="1300" dirty="0">
                <a:solidFill>
                  <a:schemeClr val="tx1"/>
                </a:solidFill>
              </a:rPr>
              <a:t> at the organization</a:t>
            </a:r>
          </a:p>
          <a:p>
            <a:pPr marL="285750" lvl="0" indent="-228600" algn="l">
              <a:lnSpc>
                <a:spcPct val="90000"/>
              </a:lnSpc>
              <a:buFont typeface="Arial" panose="020B0604020202020204" pitchFamily="34" charset="0"/>
              <a:buChar char="•"/>
            </a:pPr>
            <a:r>
              <a:rPr lang="en-US" sz="1300" b="1" dirty="0">
                <a:solidFill>
                  <a:schemeClr val="tx1"/>
                </a:solidFill>
              </a:rPr>
              <a:t>Be open </a:t>
            </a:r>
            <a:r>
              <a:rPr lang="en-US" sz="1300" dirty="0">
                <a:solidFill>
                  <a:schemeClr val="tx1"/>
                </a:solidFill>
              </a:rPr>
              <a:t>to learning about cultures and lifestyles that are different from your own</a:t>
            </a:r>
          </a:p>
          <a:p>
            <a:pPr marL="285750" lvl="0" indent="-228600" algn="l">
              <a:lnSpc>
                <a:spcPct val="90000"/>
              </a:lnSpc>
              <a:buFont typeface="Arial" panose="020B0604020202020204" pitchFamily="34" charset="0"/>
              <a:buChar char="•"/>
            </a:pPr>
            <a:r>
              <a:rPr lang="en-US" sz="1300" b="1" dirty="0">
                <a:solidFill>
                  <a:schemeClr val="tx1"/>
                </a:solidFill>
              </a:rPr>
              <a:t>Be respectful</a:t>
            </a:r>
          </a:p>
          <a:p>
            <a:pPr marL="285750" lvl="0" indent="-228600" algn="l">
              <a:lnSpc>
                <a:spcPct val="90000"/>
              </a:lnSpc>
              <a:buFont typeface="Arial" panose="020B0604020202020204" pitchFamily="34" charset="0"/>
              <a:buChar char="•"/>
            </a:pPr>
            <a:r>
              <a:rPr lang="en-US" sz="1300" b="1" dirty="0">
                <a:solidFill>
                  <a:schemeClr val="tx1"/>
                </a:solidFill>
              </a:rPr>
              <a:t>Follow procedures </a:t>
            </a:r>
            <a:r>
              <a:rPr lang="en-US" sz="1300" dirty="0">
                <a:solidFill>
                  <a:schemeClr val="tx1"/>
                </a:solidFill>
              </a:rPr>
              <a:t>of the organization</a:t>
            </a:r>
          </a:p>
          <a:p>
            <a:pPr marL="285750" lvl="0" indent="-228600" algn="l">
              <a:lnSpc>
                <a:spcPct val="90000"/>
              </a:lnSpc>
              <a:buFont typeface="Arial" panose="020B0604020202020204" pitchFamily="34" charset="0"/>
              <a:buChar char="•"/>
            </a:pPr>
            <a:r>
              <a:rPr lang="en-US" sz="1300" b="1" dirty="0">
                <a:solidFill>
                  <a:schemeClr val="tx1"/>
                </a:solidFill>
              </a:rPr>
              <a:t>Communicate</a:t>
            </a:r>
            <a:r>
              <a:rPr lang="en-US" sz="1300" dirty="0">
                <a:solidFill>
                  <a:schemeClr val="tx1"/>
                </a:solidFill>
              </a:rPr>
              <a:t> with your supervisor if you are unable to make your scheduled time</a:t>
            </a:r>
          </a:p>
          <a:p>
            <a:pPr marL="285750" lvl="0" indent="-228600" algn="l">
              <a:lnSpc>
                <a:spcPct val="90000"/>
              </a:lnSpc>
              <a:buFont typeface="Arial" panose="020B0604020202020204" pitchFamily="34" charset="0"/>
              <a:buChar char="•"/>
            </a:pPr>
            <a:r>
              <a:rPr lang="en-US" sz="1300" b="1" dirty="0">
                <a:solidFill>
                  <a:schemeClr val="tx1"/>
                </a:solidFill>
              </a:rPr>
              <a:t>Address issues</a:t>
            </a:r>
            <a:r>
              <a:rPr lang="en-US" sz="1300" dirty="0">
                <a:solidFill>
                  <a:schemeClr val="tx1"/>
                </a:solidFill>
              </a:rPr>
              <a:t> promptly (with supervisor, faculty, CCE staff)</a:t>
            </a:r>
          </a:p>
          <a:p>
            <a:pPr marL="285750" lvl="0" indent="-228600" algn="l">
              <a:lnSpc>
                <a:spcPct val="90000"/>
              </a:lnSpc>
              <a:buFont typeface="Arial" panose="020B0604020202020204" pitchFamily="34" charset="0"/>
              <a:buChar char="•"/>
            </a:pPr>
            <a:r>
              <a:rPr lang="en-US" sz="1300" b="1" dirty="0">
                <a:solidFill>
                  <a:schemeClr val="tx1"/>
                </a:solidFill>
              </a:rPr>
              <a:t>Dress professionally and/or appropriately </a:t>
            </a:r>
          </a:p>
          <a:p>
            <a:pPr lvl="0" indent="-228600" algn="l">
              <a:lnSpc>
                <a:spcPct val="90000"/>
              </a:lnSpc>
              <a:buFont typeface="Arial" panose="020B0604020202020204" pitchFamily="34" charset="0"/>
              <a:buChar char="•"/>
            </a:pPr>
            <a:endParaRPr lang="en-US" sz="1300" dirty="0">
              <a:solidFill>
                <a:schemeClr val="tx1"/>
              </a:solidFill>
            </a:endParaRPr>
          </a:p>
          <a:p>
            <a:pPr indent="-228600" algn="l">
              <a:lnSpc>
                <a:spcPct val="90000"/>
              </a:lnSpc>
              <a:spcBef>
                <a:spcPts val="1000"/>
              </a:spcBef>
              <a:spcAft>
                <a:spcPts val="200"/>
              </a:spcAft>
              <a:buFont typeface="Arial" panose="020B0604020202020204" pitchFamily="34" charset="0"/>
              <a:buChar char="•"/>
              <a:defRPr/>
            </a:pPr>
            <a:endParaRPr lang="en-US" sz="1300" dirty="0">
              <a:solidFill>
                <a:schemeClr val="tx1"/>
              </a:solidFill>
            </a:endParaRPr>
          </a:p>
        </p:txBody>
      </p:sp>
    </p:spTree>
    <p:extLst>
      <p:ext uri="{BB962C8B-B14F-4D97-AF65-F5344CB8AC3E}">
        <p14:creationId xmlns:p14="http://schemas.microsoft.com/office/powerpoint/2010/main" val="3003602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AC955F77-7DE3-42B0-9BD1-570A68F89A41}"/>
              </a:ext>
            </a:extLst>
          </p:cNvPr>
          <p:cNvPicPr>
            <a:picLocks noChangeAspect="1"/>
          </p:cNvPicPr>
          <p:nvPr/>
        </p:nvPicPr>
        <p:blipFill rotWithShape="1">
          <a:blip r:embed="rId2"/>
          <a:srcRect l="25620" r="24453"/>
          <a:stretch/>
        </p:blipFill>
        <p:spPr>
          <a:xfrm>
            <a:off x="20" y="10"/>
            <a:ext cx="5148854"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19" name="Freeform: Shape 18">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9180" y="0"/>
            <a:ext cx="427482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038" y="0"/>
            <a:ext cx="4267962"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p:cNvSpPr txBox="1">
            <a:spLocks/>
          </p:cNvSpPr>
          <p:nvPr/>
        </p:nvSpPr>
        <p:spPr>
          <a:xfrm>
            <a:off x="5441673" y="914400"/>
            <a:ext cx="3364395" cy="110655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2800" b="1" dirty="0"/>
              <a:t>TRANSPORTATION</a:t>
            </a:r>
          </a:p>
        </p:txBody>
      </p:sp>
      <p:sp>
        <p:nvSpPr>
          <p:cNvPr id="23" name="Rectangle 22">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47535"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5" name="Rectangle 24">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8371" y="218239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1" name="Rectangle 10"/>
          <p:cNvSpPr/>
          <p:nvPr/>
        </p:nvSpPr>
        <p:spPr>
          <a:xfrm>
            <a:off x="5155732" y="2440100"/>
            <a:ext cx="3650336" cy="3834804"/>
          </a:xfrm>
          <a:prstGeom prst="rect">
            <a:avLst/>
          </a:prstGeom>
        </p:spPr>
        <p:txBody>
          <a:bodyPr vert="horz" lIns="91440" tIns="45720" rIns="91440" bIns="45720" rtlCol="0" anchor="t">
            <a:normAutofit/>
          </a:bodyPr>
          <a:lstStyle/>
          <a:p>
            <a:pPr marL="400050" indent="-285750">
              <a:lnSpc>
                <a:spcPct val="90000"/>
              </a:lnSpc>
              <a:spcAft>
                <a:spcPts val="600"/>
              </a:spcAft>
              <a:buFont typeface="Arial" panose="020B0604020202020204" pitchFamily="34" charset="0"/>
              <a:buChar char="•"/>
            </a:pPr>
            <a:r>
              <a:rPr lang="en-US" sz="1600" b="1" dirty="0"/>
              <a:t>Public Transportation (www.NFTA.com)</a:t>
            </a:r>
          </a:p>
          <a:p>
            <a:pPr marL="400050" indent="-285750">
              <a:lnSpc>
                <a:spcPct val="90000"/>
              </a:lnSpc>
              <a:spcAft>
                <a:spcPts val="600"/>
              </a:spcAft>
              <a:buFont typeface="Arial" panose="020B0604020202020204" pitchFamily="34" charset="0"/>
              <a:buChar char="•"/>
            </a:pPr>
            <a:r>
              <a:rPr lang="en-US" sz="1600" b="1" dirty="0"/>
              <a:t>Carpool</a:t>
            </a:r>
          </a:p>
          <a:p>
            <a:pPr marL="400050" indent="-285750">
              <a:lnSpc>
                <a:spcPct val="90000"/>
              </a:lnSpc>
              <a:spcAft>
                <a:spcPts val="600"/>
              </a:spcAft>
              <a:buFont typeface="Arial" panose="020B0604020202020204" pitchFamily="34" charset="0"/>
              <a:buChar char="•"/>
            </a:pPr>
            <a:r>
              <a:rPr lang="en-US" sz="1600" b="1" dirty="0"/>
              <a:t>Personal Transportation</a:t>
            </a:r>
          </a:p>
          <a:p>
            <a:pPr marL="114300">
              <a:lnSpc>
                <a:spcPct val="90000"/>
              </a:lnSpc>
              <a:spcAft>
                <a:spcPts val="600"/>
              </a:spcAft>
            </a:pPr>
            <a:endParaRPr lang="en-US" sz="1600" b="1" dirty="0"/>
          </a:p>
          <a:p>
            <a:pPr marL="114300" algn="ctr">
              <a:lnSpc>
                <a:spcPct val="90000"/>
              </a:lnSpc>
              <a:spcAft>
                <a:spcPts val="600"/>
              </a:spcAft>
            </a:pPr>
            <a:r>
              <a:rPr lang="en-US" sz="1600" b="1" dirty="0"/>
              <a:t>For assistance with directions, please ask for assistance from your faculty, community partner organization, or the CCE </a:t>
            </a:r>
          </a:p>
        </p:txBody>
      </p:sp>
    </p:spTree>
    <p:extLst>
      <p:ext uri="{BB962C8B-B14F-4D97-AF65-F5344CB8AC3E}">
        <p14:creationId xmlns:p14="http://schemas.microsoft.com/office/powerpoint/2010/main" val="3276785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a:xfrm>
            <a:off x="1359672" y="518649"/>
            <a:ext cx="7411709" cy="10676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b="1" kern="1200" dirty="0">
                <a:solidFill>
                  <a:schemeClr val="tx1"/>
                </a:solidFill>
                <a:latin typeface="+mj-lt"/>
                <a:ea typeface="+mj-ea"/>
                <a:cs typeface="+mj-cs"/>
              </a:rPr>
              <a:t>SAFETY REMINDERS</a:t>
            </a:r>
          </a:p>
        </p:txBody>
      </p:sp>
      <p:grpSp>
        <p:nvGrpSpPr>
          <p:cNvPr id="19" name="Group 18">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4015" y="628863"/>
            <a:ext cx="846287" cy="847206"/>
            <a:chOff x="8183879" y="1000124"/>
            <a:chExt cx="1562267" cy="1172973"/>
          </a:xfrm>
        </p:grpSpPr>
        <p:sp>
          <p:nvSpPr>
            <p:cNvPr id="20"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sp>
          <p:nvSpPr>
            <p:cNvPr id="21"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12" name="TextBox 5">
            <a:extLst>
              <a:ext uri="{FF2B5EF4-FFF2-40B4-BE49-F238E27FC236}">
                <a16:creationId xmlns:a16="http://schemas.microsoft.com/office/drawing/2014/main" id="{479E4922-23B8-4DAD-885F-71D0B1E656C2}"/>
              </a:ext>
            </a:extLst>
          </p:cNvPr>
          <p:cNvGraphicFramePr/>
          <p:nvPr>
            <p:extLst>
              <p:ext uri="{D42A27DB-BD31-4B8C-83A1-F6EECF244321}">
                <p14:modId xmlns:p14="http://schemas.microsoft.com/office/powerpoint/2010/main" val="2933344119"/>
              </p:ext>
            </p:extLst>
          </p:nvPr>
        </p:nvGraphicFramePr>
        <p:xfrm>
          <a:off x="472390" y="1860604"/>
          <a:ext cx="8180618" cy="4094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4807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0967"/>
            <a:ext cx="9144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9144000" cy="3049325"/>
            <a:chOff x="0" y="3808676"/>
            <a:chExt cx="12192000" cy="3049325"/>
          </a:xfrm>
        </p:grpSpPr>
        <p:pic>
          <p:nvPicPr>
            <p:cNvPr id="11" name="Picture 10">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2" name="Oval 11">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33C2AA4D-4124-486B-AF28-BD55873FE799}"/>
              </a:ext>
            </a:extLst>
          </p:cNvPr>
          <p:cNvSpPr>
            <a:spLocks noGrp="1"/>
          </p:cNvSpPr>
          <p:nvPr>
            <p:ph type="title"/>
          </p:nvPr>
        </p:nvSpPr>
        <p:spPr>
          <a:xfrm>
            <a:off x="884419" y="448056"/>
            <a:ext cx="7375161" cy="1066802"/>
          </a:xfrm>
        </p:spPr>
        <p:txBody>
          <a:bodyPr>
            <a:normAutofit/>
          </a:bodyPr>
          <a:lstStyle/>
          <a:p>
            <a:r>
              <a:rPr lang="en-US" sz="4000" b="1" dirty="0">
                <a:solidFill>
                  <a:srgbClr val="3F3F3F"/>
                </a:solidFill>
              </a:rPr>
              <a:t>Do You Like Service-Learning?</a:t>
            </a:r>
          </a:p>
        </p:txBody>
      </p:sp>
      <p:pic>
        <p:nvPicPr>
          <p:cNvPr id="14" name="Picture 3">
            <a:extLst>
              <a:ext uri="{FF2B5EF4-FFF2-40B4-BE49-F238E27FC236}">
                <a16:creationId xmlns:a16="http://schemas.microsoft.com/office/drawing/2014/main" id="{550ED1C9-0A75-4796-9141-BEBDE6555A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2" t="42665" r="18589" b="45395"/>
          <a:stretch/>
        </p:blipFill>
        <p:spPr bwMode="auto">
          <a:xfrm>
            <a:off x="56582" y="5442781"/>
            <a:ext cx="9034818" cy="1347714"/>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Oval 14">
            <a:extLst>
              <a:ext uri="{FF2B5EF4-FFF2-40B4-BE49-F238E27FC236}">
                <a16:creationId xmlns:a16="http://schemas.microsoft.com/office/drawing/2014/main" id="{F2AE8B04-D308-4E29-A132-F90AB259EA48}"/>
              </a:ext>
            </a:extLst>
          </p:cNvPr>
          <p:cNvSpPr/>
          <p:nvPr/>
        </p:nvSpPr>
        <p:spPr>
          <a:xfrm>
            <a:off x="7221406" y="5691853"/>
            <a:ext cx="1938337" cy="609600"/>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0EC96FA1-1795-4152-9E55-8AEA1B2194C4}"/>
              </a:ext>
            </a:extLst>
          </p:cNvPr>
          <p:cNvSpPr txBox="1"/>
          <p:nvPr/>
        </p:nvSpPr>
        <p:spPr>
          <a:xfrm>
            <a:off x="685800" y="1439603"/>
            <a:ext cx="9091401" cy="584775"/>
          </a:xfrm>
          <a:prstGeom prst="rect">
            <a:avLst/>
          </a:prstGeom>
          <a:noFill/>
        </p:spPr>
        <p:txBody>
          <a:bodyPr wrap="square" rtlCol="0">
            <a:spAutoFit/>
          </a:bodyPr>
          <a:lstStyle/>
          <a:p>
            <a:r>
              <a:rPr lang="en-US" sz="3200" dirty="0"/>
              <a:t> </a:t>
            </a:r>
            <a:r>
              <a:rPr lang="en-US" sz="3200" b="1" dirty="0">
                <a:solidFill>
                  <a:schemeClr val="bg1"/>
                </a:solidFill>
              </a:rPr>
              <a:t>To Find Service-Learning Designated Courses</a:t>
            </a:r>
            <a:r>
              <a:rPr lang="en-US" sz="3200" b="1" dirty="0"/>
              <a:t>:</a:t>
            </a:r>
          </a:p>
        </p:txBody>
      </p:sp>
      <p:sp>
        <p:nvSpPr>
          <p:cNvPr id="17" name="Content Placeholder 16">
            <a:extLst>
              <a:ext uri="{FF2B5EF4-FFF2-40B4-BE49-F238E27FC236}">
                <a16:creationId xmlns:a16="http://schemas.microsoft.com/office/drawing/2014/main" id="{51155F9F-924E-4EB9-93F8-D599ED401448}"/>
              </a:ext>
            </a:extLst>
          </p:cNvPr>
          <p:cNvSpPr txBox="1">
            <a:spLocks noGrp="1"/>
          </p:cNvSpPr>
          <p:nvPr>
            <p:ph idx="1"/>
          </p:nvPr>
        </p:nvSpPr>
        <p:spPr>
          <a:xfrm>
            <a:off x="0" y="4909781"/>
            <a:ext cx="9034818" cy="461665"/>
          </a:xfrm>
          <a:prstGeom prst="rect">
            <a:avLst/>
          </a:prstGeom>
          <a:noFill/>
        </p:spPr>
        <p:txBody>
          <a:bodyPr wrap="square" rtlCol="0">
            <a:spAutoFit/>
          </a:bodyPr>
          <a:lstStyle/>
          <a:p>
            <a:pPr marL="0" indent="0" algn="ctr">
              <a:buNone/>
            </a:pPr>
            <a:r>
              <a:rPr lang="en-US" sz="2400" b="1" dirty="0"/>
              <a:t>To Know if a Course includes Service-Learning:</a:t>
            </a:r>
          </a:p>
        </p:txBody>
      </p:sp>
      <p:pic>
        <p:nvPicPr>
          <p:cNvPr id="18" name="Picture 17" descr="Menu of searchable Banner options.  Attributes Type is highlight with a red circle around Service-Learning Designated. ">
            <a:extLst>
              <a:ext uri="{FF2B5EF4-FFF2-40B4-BE49-F238E27FC236}">
                <a16:creationId xmlns:a16="http://schemas.microsoft.com/office/drawing/2014/main" id="{B0C3DE86-5B5D-420D-91C2-40B81D768446}"/>
              </a:ext>
            </a:extLst>
          </p:cNvPr>
          <p:cNvPicPr>
            <a:picLocks noChangeAspect="1"/>
          </p:cNvPicPr>
          <p:nvPr/>
        </p:nvPicPr>
        <p:blipFill rotWithShape="1">
          <a:blip r:embed="rId5">
            <a:extLst>
              <a:ext uri="{28A0092B-C50C-407E-A947-70E740481C1C}">
                <a14:useLocalDpi xmlns:a14="http://schemas.microsoft.com/office/drawing/2010/main" val="0"/>
              </a:ext>
            </a:extLst>
          </a:blip>
          <a:srcRect t="40000" r="37125" b="20321"/>
          <a:stretch/>
        </p:blipFill>
        <p:spPr>
          <a:xfrm>
            <a:off x="2209800" y="2293388"/>
            <a:ext cx="4387249" cy="2617437"/>
          </a:xfrm>
          <a:prstGeom prst="rect">
            <a:avLst/>
          </a:prstGeom>
        </p:spPr>
      </p:pic>
    </p:spTree>
    <p:extLst>
      <p:ext uri="{BB962C8B-B14F-4D97-AF65-F5344CB8AC3E}">
        <p14:creationId xmlns:p14="http://schemas.microsoft.com/office/powerpoint/2010/main" val="7303407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30" name="Rectangle 29">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5" name="Picture 4" descr="Graphical user interface&#10;&#10;Description automatically generated">
            <a:extLst>
              <a:ext uri="{FF2B5EF4-FFF2-40B4-BE49-F238E27FC236}">
                <a16:creationId xmlns:a16="http://schemas.microsoft.com/office/drawing/2014/main" id="{59090071-67D4-4B5B-B260-7E7202634CC9}"/>
              </a:ext>
            </a:extLst>
          </p:cNvPr>
          <p:cNvPicPr>
            <a:picLocks noChangeAspect="1"/>
          </p:cNvPicPr>
          <p:nvPr/>
        </p:nvPicPr>
        <p:blipFill rotWithShape="1">
          <a:blip r:embed="rId3">
            <a:extLst>
              <a:ext uri="{28A0092B-C50C-407E-A947-70E740481C1C}">
                <a14:useLocalDpi xmlns:a14="http://schemas.microsoft.com/office/drawing/2010/main" val="0"/>
              </a:ext>
            </a:extLst>
          </a:blip>
          <a:srcRect l="11890" r="9007" b="2"/>
          <a:stretch/>
        </p:blipFill>
        <p:spPr>
          <a:xfrm rot="43080000">
            <a:off x="686622" y="1001843"/>
            <a:ext cx="7851797" cy="4764396"/>
          </a:xfrm>
          <a:prstGeom prst="rect">
            <a:avLst/>
          </a:prstGeom>
        </p:spPr>
      </p:pic>
      <p:sp>
        <p:nvSpPr>
          <p:cNvPr id="7" name="TextBox 6">
            <a:extLst>
              <a:ext uri="{FF2B5EF4-FFF2-40B4-BE49-F238E27FC236}">
                <a16:creationId xmlns:a16="http://schemas.microsoft.com/office/drawing/2014/main" id="{13539488-BEFB-4E7A-A12A-0DE6574B1461}"/>
              </a:ext>
            </a:extLst>
          </p:cNvPr>
          <p:cNvSpPr txBox="1"/>
          <p:nvPr/>
        </p:nvSpPr>
        <p:spPr>
          <a:xfrm>
            <a:off x="999165" y="6221252"/>
            <a:ext cx="7620000" cy="461665"/>
          </a:xfrm>
          <a:prstGeom prst="rect">
            <a:avLst/>
          </a:prstGeom>
          <a:noFill/>
        </p:spPr>
        <p:txBody>
          <a:bodyPr wrap="square" rtlCol="0">
            <a:spAutoFit/>
          </a:bodyPr>
          <a:lstStyle/>
          <a:p>
            <a:pPr algn="r"/>
            <a:r>
              <a:rPr lang="en-US" sz="2400" dirty="0">
                <a:latin typeface="Arabic Typesetting" panose="03020402040406030203" pitchFamily="66" charset="-78"/>
                <a:cs typeface="Arabic Typesetting" panose="03020402040406030203" pitchFamily="66" charset="-78"/>
                <a:hlinkClick r:id="rId4"/>
              </a:rPr>
              <a:t>Please visit our CCE Student-Centered </a:t>
            </a:r>
            <a:r>
              <a:rPr lang="en-US" sz="2400" dirty="0" err="1">
                <a:latin typeface="Arabic Typesetting" panose="03020402040406030203" pitchFamily="66" charset="-78"/>
                <a:cs typeface="Arabic Typesetting" panose="03020402040406030203" pitchFamily="66" charset="-78"/>
                <a:hlinkClick r:id="rId4"/>
              </a:rPr>
              <a:t>LibGuide</a:t>
            </a:r>
            <a:endParaRPr lang="en-US" sz="2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784950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7114"/>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a:xfrm>
            <a:off x="3352800" y="225618"/>
            <a:ext cx="5791200" cy="129711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500" b="1" kern="1200" dirty="0">
                <a:solidFill>
                  <a:schemeClr val="tx2"/>
                </a:solidFill>
                <a:latin typeface="+mj-lt"/>
                <a:ea typeface="+mj-ea"/>
                <a:cs typeface="+mj-cs"/>
              </a:rPr>
              <a:t> WHAT IS SERVICE-LEARNING?</a:t>
            </a:r>
          </a:p>
        </p:txBody>
      </p:sp>
      <p:sp>
        <p:nvSpPr>
          <p:cNvPr id="2" name="TextBox 1"/>
          <p:cNvSpPr txBox="1"/>
          <p:nvPr/>
        </p:nvSpPr>
        <p:spPr>
          <a:xfrm>
            <a:off x="4820690" y="5570662"/>
            <a:ext cx="3604268" cy="838831"/>
          </a:xfrm>
          <a:prstGeom prst="rect">
            <a:avLst/>
          </a:prstGeom>
        </p:spPr>
        <p:txBody>
          <a:bodyPr vert="horz" lIns="91440" tIns="45720" rIns="91440" bIns="45720" rtlCol="0" anchor="b">
            <a:normAutofit/>
          </a:bodyPr>
          <a:lstStyle/>
          <a:p>
            <a:pPr>
              <a:lnSpc>
                <a:spcPct val="90000"/>
              </a:lnSpc>
              <a:spcBef>
                <a:spcPts val="1000"/>
              </a:spcBef>
            </a:pPr>
            <a:r>
              <a:rPr lang="en-US" sz="1700" b="1" dirty="0">
                <a:solidFill>
                  <a:schemeClr val="tx2"/>
                </a:solidFill>
              </a:rPr>
              <a:t>In 2019-2020,</a:t>
            </a:r>
            <a:r>
              <a:rPr lang="en-US" sz="1700" b="1" kern="1200" dirty="0">
                <a:solidFill>
                  <a:schemeClr val="tx2"/>
                </a:solidFill>
                <a:latin typeface="+mn-lt"/>
                <a:ea typeface="+mn-ea"/>
                <a:cs typeface="+mn-cs"/>
              </a:rPr>
              <a:t> </a:t>
            </a:r>
            <a:r>
              <a:rPr lang="en-US" sz="1700" b="1" dirty="0">
                <a:solidFill>
                  <a:schemeClr val="tx2"/>
                </a:solidFill>
              </a:rPr>
              <a:t>1</a:t>
            </a:r>
            <a:r>
              <a:rPr lang="en-US" sz="1700" b="1" kern="1200" dirty="0">
                <a:solidFill>
                  <a:schemeClr val="tx2"/>
                </a:solidFill>
                <a:latin typeface="+mn-lt"/>
                <a:ea typeface="+mn-ea"/>
                <a:cs typeface="+mn-cs"/>
              </a:rPr>
              <a:t>,528 students completed </a:t>
            </a:r>
            <a:r>
              <a:rPr lang="en-US" sz="1700" b="1" dirty="0">
                <a:solidFill>
                  <a:schemeClr val="tx2"/>
                </a:solidFill>
              </a:rPr>
              <a:t>36,545</a:t>
            </a:r>
            <a:r>
              <a:rPr lang="en-US" sz="1700" b="1" kern="1200" dirty="0">
                <a:solidFill>
                  <a:schemeClr val="tx2"/>
                </a:solidFill>
                <a:latin typeface="+mn-lt"/>
                <a:ea typeface="+mn-ea"/>
                <a:cs typeface="+mn-cs"/>
              </a:rPr>
              <a:t> hours of service through 137 service-learning courses. </a:t>
            </a:r>
          </a:p>
        </p:txBody>
      </p:sp>
      <p:grpSp>
        <p:nvGrpSpPr>
          <p:cNvPr id="19" name="Group 18">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20" name="Freeform: Shape 19">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3"/>
          <p:cNvSpPr txBox="1">
            <a:spLocks noChangeArrowheads="1"/>
          </p:cNvSpPr>
          <p:nvPr/>
        </p:nvSpPr>
        <p:spPr>
          <a:xfrm>
            <a:off x="4518333" y="1219200"/>
            <a:ext cx="4208982" cy="3908932"/>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48640">
              <a:lnSpc>
                <a:spcPct val="90000"/>
              </a:lnSpc>
              <a:buClr>
                <a:schemeClr val="tx1">
                  <a:shade val="95000"/>
                </a:schemeClr>
              </a:buClr>
              <a:defRPr/>
            </a:pPr>
            <a:r>
              <a:rPr lang="en-US" sz="2800" b="1" dirty="0">
                <a:solidFill>
                  <a:schemeClr val="tx1"/>
                </a:solidFill>
                <a:latin typeface="Candara" pitchFamily="34" charset="0"/>
                <a:cs typeface="Arial" pitchFamily="34" charset="0"/>
              </a:rPr>
              <a:t>A form of active learning that links learning in the classroom with activities that students participate in to address community-identified priorities.</a:t>
            </a:r>
            <a:endParaRPr lang="en-US" sz="2800" dirty="0">
              <a:solidFill>
                <a:schemeClr val="tx1"/>
              </a:solidFill>
              <a:latin typeface="Candara" pitchFamily="34" charset="0"/>
              <a:cs typeface="Arial" pitchFamily="34" charset="0"/>
            </a:endParaRPr>
          </a:p>
          <a:p>
            <a:pPr marL="548640">
              <a:lnSpc>
                <a:spcPct val="90000"/>
              </a:lnSpc>
              <a:buClr>
                <a:schemeClr val="tx1">
                  <a:shade val="95000"/>
                </a:schemeClr>
              </a:buClr>
              <a:defRPr/>
            </a:pPr>
            <a:endParaRPr lang="en-US" sz="800" dirty="0">
              <a:solidFill>
                <a:schemeClr val="tx1"/>
              </a:solidFill>
              <a:latin typeface="Candara" pitchFamily="34" charset="0"/>
              <a:cs typeface="Arial" pitchFamily="34" charset="0"/>
            </a:endParaRPr>
          </a:p>
        </p:txBody>
      </p:sp>
      <p:pic>
        <p:nvPicPr>
          <p:cNvPr id="12" name="Picture 5" descr="Z:\CAC\Pictures\spring13\Dance\IMG_4350.JPG">
            <a:extLst>
              <a:ext uri="{FF2B5EF4-FFF2-40B4-BE49-F238E27FC236}">
                <a16:creationId xmlns:a16="http://schemas.microsoft.com/office/drawing/2014/main" id="{42A85EF8-1CF8-4DEB-BE2A-605F9ABB98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8" y="2209799"/>
            <a:ext cx="4881176" cy="3660882"/>
          </a:xfrm>
          <a:prstGeom prst="teardrop">
            <a:avLst/>
          </a:prstGeom>
          <a:noFill/>
          <a:ln w="381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796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12027" b="9829"/>
          <a:stretch/>
        </p:blipFill>
        <p:spPr>
          <a:xfrm>
            <a:off x="20" y="10"/>
            <a:ext cx="9143980" cy="4465973"/>
          </a:xfrm>
          <a:prstGeom prst="rect">
            <a:avLst/>
          </a:prstGeom>
        </p:spPr>
      </p:pic>
      <p:sp>
        <p:nvSpPr>
          <p:cNvPr id="20" name="Rectangle: Rounded Corners 1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7036903"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8" name="Title 1"/>
          <p:cNvSpPr txBox="1">
            <a:spLocks/>
          </p:cNvSpPr>
          <p:nvPr/>
        </p:nvSpPr>
        <p:spPr>
          <a:xfrm>
            <a:off x="425196" y="4203278"/>
            <a:ext cx="6417894" cy="5360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1700" b="1" dirty="0">
                <a:solidFill>
                  <a:schemeClr val="bg1"/>
                </a:solidFill>
              </a:rPr>
              <a:t>OTHER CIVIC AND COMMUNITY ENGAGEMENT OPPORTUNITIES</a:t>
            </a:r>
          </a:p>
        </p:txBody>
      </p:sp>
      <p:sp>
        <p:nvSpPr>
          <p:cNvPr id="3" name="TextBox 2"/>
          <p:cNvSpPr txBox="1"/>
          <p:nvPr/>
        </p:nvSpPr>
        <p:spPr>
          <a:xfrm>
            <a:off x="425196" y="5046273"/>
            <a:ext cx="8414004" cy="1570805"/>
          </a:xfrm>
          <a:prstGeom prst="rect">
            <a:avLst/>
          </a:prstGeom>
        </p:spPr>
        <p:txBody>
          <a:bodyPr vert="horz" lIns="91440" tIns="45720" rIns="91440" bIns="45720" rtlCol="0">
            <a:normAutofit/>
          </a:bodyPr>
          <a:lstStyle/>
          <a:p>
            <a:pPr>
              <a:lnSpc>
                <a:spcPct val="90000"/>
              </a:lnSpc>
              <a:spcAft>
                <a:spcPts val="1200"/>
              </a:spcAft>
            </a:pPr>
            <a:r>
              <a:rPr lang="en-US" sz="2000" b="1" dirty="0"/>
              <a:t>Bengals Dare to Care Day  |  Student Civic Leadership Board  </a:t>
            </a:r>
          </a:p>
          <a:p>
            <a:pPr>
              <a:lnSpc>
                <a:spcPct val="90000"/>
              </a:lnSpc>
              <a:spcAft>
                <a:spcPts val="1200"/>
              </a:spcAft>
            </a:pPr>
            <a:r>
              <a:rPr lang="en-US" sz="2000" b="1" dirty="0"/>
              <a:t>Global Youth Leaders  |  WSPN Leadership Program </a:t>
            </a:r>
          </a:p>
          <a:p>
            <a:pPr>
              <a:lnSpc>
                <a:spcPct val="90000"/>
              </a:lnSpc>
              <a:spcAft>
                <a:spcPts val="1200"/>
              </a:spcAft>
            </a:pPr>
            <a:r>
              <a:rPr lang="en-US" sz="2000" b="1" dirty="0"/>
              <a:t>Register and Turn out to VOTE!  |  Service-Learning Courses</a:t>
            </a:r>
          </a:p>
        </p:txBody>
      </p:sp>
      <p:sp>
        <p:nvSpPr>
          <p:cNvPr id="6" name="TextBox 5">
            <a:extLst>
              <a:ext uri="{FF2B5EF4-FFF2-40B4-BE49-F238E27FC236}">
                <a16:creationId xmlns:a16="http://schemas.microsoft.com/office/drawing/2014/main" id="{1D07094D-0CEC-4D29-9E3F-9231E9E708A5}"/>
              </a:ext>
            </a:extLst>
          </p:cNvPr>
          <p:cNvSpPr txBox="1"/>
          <p:nvPr/>
        </p:nvSpPr>
        <p:spPr>
          <a:xfrm>
            <a:off x="6440665" y="6065454"/>
            <a:ext cx="2638150" cy="461665"/>
          </a:xfrm>
          <a:prstGeom prst="rect">
            <a:avLst/>
          </a:prstGeom>
          <a:noFill/>
        </p:spPr>
        <p:txBody>
          <a:bodyPr wrap="square" rtlCol="0">
            <a:spAutoFit/>
          </a:bodyPr>
          <a:lstStyle/>
          <a:p>
            <a:pPr algn="r">
              <a:spcAft>
                <a:spcPts val="600"/>
              </a:spcAft>
            </a:pPr>
            <a:r>
              <a:rPr lang="en-US" sz="2400" b="1" dirty="0"/>
              <a:t>@buffalostatecce</a:t>
            </a:r>
          </a:p>
        </p:txBody>
      </p:sp>
      <p:pic>
        <p:nvPicPr>
          <p:cNvPr id="10" name="Picture 9">
            <a:extLst>
              <a:ext uri="{FF2B5EF4-FFF2-40B4-BE49-F238E27FC236}">
                <a16:creationId xmlns:a16="http://schemas.microsoft.com/office/drawing/2014/main" id="{98F516F2-E284-44DD-86EC-2D5A7B45A3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46" r="15953" b="-2"/>
          <a:stretch/>
        </p:blipFill>
        <p:spPr>
          <a:xfrm>
            <a:off x="7467600" y="4956314"/>
            <a:ext cx="844735" cy="1015314"/>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spTree>
    <p:extLst>
      <p:ext uri="{BB962C8B-B14F-4D97-AF65-F5344CB8AC3E}">
        <p14:creationId xmlns:p14="http://schemas.microsoft.com/office/powerpoint/2010/main" val="2386860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erson that is standing in the grass&#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37433" r="6445" b="-2"/>
          <a:stretch/>
        </p:blipFill>
        <p:spPr>
          <a:xfrm>
            <a:off x="20" y="10"/>
            <a:ext cx="5148854"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16" name="Freeform: Shape 15">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9180" y="0"/>
            <a:ext cx="427482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038" y="0"/>
            <a:ext cx="4267962"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p:cNvSpPr txBox="1">
            <a:spLocks/>
          </p:cNvSpPr>
          <p:nvPr/>
        </p:nvSpPr>
        <p:spPr>
          <a:xfrm>
            <a:off x="5257801" y="914400"/>
            <a:ext cx="3548268" cy="1106556"/>
          </a:xfrm>
          <a:prstGeom prst="rect">
            <a:avLst/>
          </a:prstGeom>
        </p:spPr>
        <p:txBody>
          <a:bodyPr vert="horz" lIns="91440" tIns="45720" rIns="91440" bIns="45720" rtlCol="0" anchor="b">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2200" b="1" dirty="0"/>
              <a:t>BENEFITS OF </a:t>
            </a:r>
          </a:p>
          <a:p>
            <a:pPr>
              <a:lnSpc>
                <a:spcPct val="90000"/>
              </a:lnSpc>
              <a:spcAft>
                <a:spcPts val="600"/>
              </a:spcAft>
            </a:pPr>
            <a:r>
              <a:rPr lang="en-US" sz="2200" b="1" dirty="0"/>
              <a:t>SERVICE-LEARNING </a:t>
            </a:r>
          </a:p>
          <a:p>
            <a:pPr>
              <a:lnSpc>
                <a:spcPct val="90000"/>
              </a:lnSpc>
              <a:spcAft>
                <a:spcPts val="600"/>
              </a:spcAft>
            </a:pPr>
            <a:r>
              <a:rPr lang="en-US" sz="2200" b="1" dirty="0"/>
              <a:t>FOR STUDENTS </a:t>
            </a:r>
          </a:p>
        </p:txBody>
      </p:sp>
      <p:sp>
        <p:nvSpPr>
          <p:cNvPr id="20" name="Rectangle 19">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47535"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2" name="Rectangle 21">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8371" y="218239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8" name="Rectangle 3"/>
          <p:cNvSpPr txBox="1">
            <a:spLocks noChangeArrowheads="1"/>
          </p:cNvSpPr>
          <p:nvPr/>
        </p:nvSpPr>
        <p:spPr>
          <a:xfrm>
            <a:off x="5464239" y="3238761"/>
            <a:ext cx="3364396" cy="3834804"/>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228600" algn="l">
              <a:lnSpc>
                <a:spcPct val="90000"/>
              </a:lnSpc>
              <a:buClr>
                <a:schemeClr val="tx1">
                  <a:shade val="95000"/>
                </a:schemeClr>
              </a:buClr>
              <a:buFont typeface="Arial" panose="020B0604020202020204" pitchFamily="34" charset="0"/>
              <a:buChar char="•"/>
              <a:defRPr/>
            </a:pPr>
            <a:r>
              <a:rPr lang="en-US" sz="1800" b="1" dirty="0">
                <a:solidFill>
                  <a:schemeClr val="tx1"/>
                </a:solidFill>
              </a:rPr>
              <a:t>Develop and improve skills</a:t>
            </a:r>
          </a:p>
          <a:p>
            <a:pPr marL="342900" indent="-228600" algn="l">
              <a:lnSpc>
                <a:spcPct val="90000"/>
              </a:lnSpc>
              <a:buClr>
                <a:schemeClr val="tx1">
                  <a:shade val="95000"/>
                </a:schemeClr>
              </a:buClr>
              <a:buFont typeface="Arial" panose="020B0604020202020204" pitchFamily="34" charset="0"/>
              <a:buChar char="•"/>
              <a:defRPr/>
            </a:pPr>
            <a:r>
              <a:rPr lang="en-US" sz="1800" b="1" dirty="0">
                <a:solidFill>
                  <a:schemeClr val="tx1"/>
                </a:solidFill>
              </a:rPr>
              <a:t>Meet new people</a:t>
            </a:r>
          </a:p>
          <a:p>
            <a:pPr marL="342900" indent="-228600" algn="l">
              <a:lnSpc>
                <a:spcPct val="90000"/>
              </a:lnSpc>
              <a:buClr>
                <a:schemeClr val="tx1">
                  <a:shade val="95000"/>
                </a:schemeClr>
              </a:buClr>
              <a:buFont typeface="Arial" panose="020B0604020202020204" pitchFamily="34" charset="0"/>
              <a:buChar char="•"/>
              <a:defRPr/>
            </a:pPr>
            <a:r>
              <a:rPr lang="en-US" sz="1800" b="1" dirty="0">
                <a:solidFill>
                  <a:schemeClr val="tx1"/>
                </a:solidFill>
              </a:rPr>
              <a:t>Improve your resume</a:t>
            </a:r>
          </a:p>
          <a:p>
            <a:pPr marL="342900" indent="-228600" algn="l">
              <a:lnSpc>
                <a:spcPct val="90000"/>
              </a:lnSpc>
              <a:buClr>
                <a:schemeClr val="tx1">
                  <a:shade val="95000"/>
                </a:schemeClr>
              </a:buClr>
              <a:buFont typeface="Arial" panose="020B0604020202020204" pitchFamily="34" charset="0"/>
              <a:buChar char="•"/>
              <a:defRPr/>
            </a:pPr>
            <a:r>
              <a:rPr lang="en-US" sz="1800" b="1" dirty="0">
                <a:solidFill>
                  <a:schemeClr val="tx1"/>
                </a:solidFill>
              </a:rPr>
              <a:t>Explore professional fields</a:t>
            </a:r>
          </a:p>
          <a:p>
            <a:pPr marL="342900" indent="-228600" algn="l">
              <a:lnSpc>
                <a:spcPct val="90000"/>
              </a:lnSpc>
              <a:buClr>
                <a:schemeClr val="tx1">
                  <a:shade val="95000"/>
                </a:schemeClr>
              </a:buClr>
              <a:buFont typeface="Arial" panose="020B0604020202020204" pitchFamily="34" charset="0"/>
              <a:buChar char="•"/>
              <a:defRPr/>
            </a:pPr>
            <a:r>
              <a:rPr lang="en-US" sz="1800" b="1" dirty="0">
                <a:solidFill>
                  <a:schemeClr val="tx1"/>
                </a:solidFill>
              </a:rPr>
              <a:t>Be an active citizen!</a:t>
            </a:r>
          </a:p>
          <a:p>
            <a:pPr indent="-228600" algn="l">
              <a:lnSpc>
                <a:spcPct val="90000"/>
              </a:lnSpc>
              <a:buClr>
                <a:schemeClr val="tx1">
                  <a:shade val="95000"/>
                </a:schemeClr>
              </a:buClr>
              <a:buFont typeface="Arial" panose="020B0604020202020204" pitchFamily="34" charset="0"/>
              <a:buChar char="•"/>
              <a:defRPr/>
            </a:pPr>
            <a:endParaRPr lang="en-US" sz="1600" dirty="0">
              <a:solidFill>
                <a:schemeClr val="tx1"/>
              </a:solidFill>
            </a:endParaRPr>
          </a:p>
          <a:p>
            <a:pPr indent="-228600" algn="l">
              <a:lnSpc>
                <a:spcPct val="90000"/>
              </a:lnSpc>
              <a:buClr>
                <a:schemeClr val="tx1">
                  <a:shade val="95000"/>
                </a:schemeClr>
              </a:buClr>
              <a:buFont typeface="Arial" panose="020B0604020202020204" pitchFamily="34" charset="0"/>
              <a:buChar char="•"/>
              <a:defRPr/>
            </a:pPr>
            <a:endParaRPr lang="en-US" sz="1600" dirty="0">
              <a:solidFill>
                <a:schemeClr val="tx1"/>
              </a:solidFill>
            </a:endParaRPr>
          </a:p>
        </p:txBody>
      </p:sp>
    </p:spTree>
    <p:extLst>
      <p:ext uri="{BB962C8B-B14F-4D97-AF65-F5344CB8AC3E}">
        <p14:creationId xmlns:p14="http://schemas.microsoft.com/office/powerpoint/2010/main" val="3432814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B270-2EA5-444A-8926-B4F0D20FD6F3}"/>
              </a:ext>
            </a:extLst>
          </p:cNvPr>
          <p:cNvSpPr>
            <a:spLocks noGrp="1"/>
          </p:cNvSpPr>
          <p:nvPr>
            <p:ph type="title"/>
          </p:nvPr>
        </p:nvSpPr>
        <p:spPr/>
        <p:txBody>
          <a:bodyPr/>
          <a:lstStyle/>
          <a:p>
            <a:r>
              <a:rPr lang="en-US" dirty="0"/>
              <a:t>Notice Anything?</a:t>
            </a:r>
          </a:p>
        </p:txBody>
      </p:sp>
      <p:sp>
        <p:nvSpPr>
          <p:cNvPr id="7" name="Rectangle 3">
            <a:extLst>
              <a:ext uri="{FF2B5EF4-FFF2-40B4-BE49-F238E27FC236}">
                <a16:creationId xmlns:a16="http://schemas.microsoft.com/office/drawing/2014/main" id="{DB71C176-4EB4-414D-BC0A-99F93347EE5F}"/>
              </a:ext>
            </a:extLst>
          </p:cNvPr>
          <p:cNvSpPr txBox="1">
            <a:spLocks noChangeArrowheads="1"/>
          </p:cNvSpPr>
          <p:nvPr/>
        </p:nvSpPr>
        <p:spPr>
          <a:xfrm>
            <a:off x="381000" y="1447800"/>
            <a:ext cx="3954439" cy="4926207"/>
          </a:xfrm>
          <a:prstGeom prst="rect">
            <a:avLst/>
          </a:prstGeom>
          <a:solidFill>
            <a:srgbClr val="7030A0"/>
          </a:solid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buClr>
                <a:schemeClr val="tx1">
                  <a:shade val="95000"/>
                </a:schemeClr>
              </a:buClr>
              <a:defRPr/>
            </a:pPr>
            <a:r>
              <a:rPr lang="en-US" sz="1600" b="1" dirty="0">
                <a:solidFill>
                  <a:schemeClr val="bg1"/>
                </a:solidFill>
                <a:latin typeface="Candara" pitchFamily="34" charset="0"/>
              </a:rPr>
              <a:t>TEN TOP SKILLS EMPLOYERS WANT </a:t>
            </a:r>
          </a:p>
          <a:p>
            <a:pPr algn="l">
              <a:lnSpc>
                <a:spcPct val="110000"/>
              </a:lnSpc>
              <a:buClr>
                <a:schemeClr val="tx1">
                  <a:shade val="95000"/>
                </a:schemeClr>
              </a:buClr>
              <a:defRPr/>
            </a:pPr>
            <a:r>
              <a:rPr lang="en-US" sz="900" b="1" dirty="0">
                <a:solidFill>
                  <a:schemeClr val="bg1"/>
                </a:solidFill>
                <a:latin typeface="Candara" pitchFamily="34" charset="0"/>
              </a:rPr>
              <a:t>National Association  of Colleges and Employers </a:t>
            </a:r>
            <a:endParaRPr lang="en-US" sz="1600" b="1" dirty="0">
              <a:solidFill>
                <a:schemeClr val="bg1"/>
              </a:solidFill>
              <a:latin typeface="Candara" pitchFamily="34" charset="0"/>
            </a:endParaRPr>
          </a:p>
          <a:p>
            <a:pPr marL="457200" indent="-457200" algn="l">
              <a:lnSpc>
                <a:spcPct val="160000"/>
              </a:lnSpc>
              <a:buClr>
                <a:schemeClr val="bg1"/>
              </a:buClr>
              <a:buAutoNum type="arabicPeriod"/>
              <a:defRPr/>
            </a:pPr>
            <a:r>
              <a:rPr lang="en-US" sz="1600" b="1" dirty="0">
                <a:solidFill>
                  <a:schemeClr val="bg1"/>
                </a:solidFill>
                <a:latin typeface="Candara" pitchFamily="34" charset="0"/>
              </a:rPr>
              <a:t>Ability to work in a team</a:t>
            </a:r>
          </a:p>
          <a:p>
            <a:pPr marL="457200" indent="-457200" algn="l">
              <a:lnSpc>
                <a:spcPct val="160000"/>
              </a:lnSpc>
              <a:buClr>
                <a:schemeClr val="bg1"/>
              </a:buClr>
              <a:buAutoNum type="arabicPeriod"/>
              <a:defRPr/>
            </a:pPr>
            <a:r>
              <a:rPr lang="en-US" sz="1600" b="1" dirty="0">
                <a:solidFill>
                  <a:schemeClr val="bg1"/>
                </a:solidFill>
                <a:latin typeface="Candara" pitchFamily="34" charset="0"/>
              </a:rPr>
              <a:t>Problem-solving skills</a:t>
            </a:r>
          </a:p>
          <a:p>
            <a:pPr marL="457200" indent="-457200" algn="l">
              <a:lnSpc>
                <a:spcPct val="160000"/>
              </a:lnSpc>
              <a:buClr>
                <a:schemeClr val="bg1"/>
              </a:buClr>
              <a:buFont typeface="Arial" pitchFamily="34" charset="0"/>
              <a:buAutoNum type="arabicPeriod"/>
              <a:defRPr/>
            </a:pPr>
            <a:r>
              <a:rPr lang="en-US" sz="1600" b="1" dirty="0">
                <a:solidFill>
                  <a:schemeClr val="bg1"/>
                </a:solidFill>
                <a:latin typeface="Candara" pitchFamily="34" charset="0"/>
              </a:rPr>
              <a:t>Plan, organize and prioritize work</a:t>
            </a:r>
          </a:p>
          <a:p>
            <a:pPr marL="457200" indent="-457200" algn="l">
              <a:lnSpc>
                <a:spcPct val="160000"/>
              </a:lnSpc>
              <a:buClr>
                <a:schemeClr val="bg1"/>
              </a:buClr>
              <a:buAutoNum type="arabicPeriod"/>
              <a:defRPr/>
            </a:pPr>
            <a:r>
              <a:rPr lang="en-US" sz="1600" b="1" dirty="0">
                <a:solidFill>
                  <a:schemeClr val="bg1"/>
                </a:solidFill>
                <a:latin typeface="Candara" pitchFamily="34" charset="0"/>
              </a:rPr>
              <a:t>Verbal communication skills</a:t>
            </a:r>
          </a:p>
          <a:p>
            <a:pPr marL="457200" indent="-457200" algn="l">
              <a:lnSpc>
                <a:spcPct val="160000"/>
              </a:lnSpc>
              <a:buClr>
                <a:schemeClr val="bg1"/>
              </a:buClr>
              <a:buAutoNum type="arabicPeriod"/>
              <a:defRPr/>
            </a:pPr>
            <a:r>
              <a:rPr lang="en-US" sz="1600" b="1" dirty="0">
                <a:solidFill>
                  <a:schemeClr val="bg1"/>
                </a:solidFill>
                <a:latin typeface="Candara" pitchFamily="34" charset="0"/>
              </a:rPr>
              <a:t>Research skills</a:t>
            </a:r>
          </a:p>
          <a:p>
            <a:pPr marL="457200" indent="-457200" algn="l">
              <a:lnSpc>
                <a:spcPct val="160000"/>
              </a:lnSpc>
              <a:buClr>
                <a:schemeClr val="bg1"/>
              </a:buClr>
              <a:buFont typeface="Arial" pitchFamily="34" charset="0"/>
              <a:buAutoNum type="arabicPeriod"/>
              <a:defRPr/>
            </a:pPr>
            <a:r>
              <a:rPr lang="en-US" sz="1600" b="1" dirty="0">
                <a:solidFill>
                  <a:schemeClr val="bg1"/>
                </a:solidFill>
                <a:latin typeface="Candara" pitchFamily="34" charset="0"/>
              </a:rPr>
              <a:t>Analytical skills</a:t>
            </a:r>
          </a:p>
          <a:p>
            <a:pPr marL="457200" indent="-457200" algn="l">
              <a:lnSpc>
                <a:spcPct val="160000"/>
              </a:lnSpc>
              <a:buClr>
                <a:schemeClr val="bg1"/>
              </a:buClr>
              <a:buFont typeface="Arial" pitchFamily="34" charset="0"/>
              <a:buAutoNum type="arabicPeriod"/>
              <a:defRPr/>
            </a:pPr>
            <a:r>
              <a:rPr lang="en-US" sz="1600" b="1" dirty="0">
                <a:solidFill>
                  <a:schemeClr val="bg1"/>
                </a:solidFill>
                <a:latin typeface="Candara" pitchFamily="34" charset="0"/>
              </a:rPr>
              <a:t>Technical skills</a:t>
            </a:r>
          </a:p>
          <a:p>
            <a:pPr marL="457200" indent="-457200" algn="l">
              <a:lnSpc>
                <a:spcPct val="160000"/>
              </a:lnSpc>
              <a:buClr>
                <a:schemeClr val="bg1"/>
              </a:buClr>
              <a:buAutoNum type="arabicPeriod"/>
              <a:defRPr/>
            </a:pPr>
            <a:r>
              <a:rPr lang="en-US" sz="1600" b="1" dirty="0">
                <a:solidFill>
                  <a:schemeClr val="bg1"/>
                </a:solidFill>
                <a:latin typeface="Candara" pitchFamily="34" charset="0"/>
              </a:rPr>
              <a:t>Computer skills</a:t>
            </a:r>
          </a:p>
          <a:p>
            <a:pPr marL="457200" indent="-457200" algn="l">
              <a:lnSpc>
                <a:spcPct val="160000"/>
              </a:lnSpc>
              <a:buClr>
                <a:schemeClr val="bg1"/>
              </a:buClr>
              <a:buFont typeface="Arial" pitchFamily="34" charset="0"/>
              <a:buAutoNum type="arabicPeriod"/>
              <a:defRPr/>
            </a:pPr>
            <a:r>
              <a:rPr lang="en-US" sz="1600" b="1" dirty="0">
                <a:solidFill>
                  <a:schemeClr val="bg1"/>
                </a:solidFill>
                <a:latin typeface="Candara" pitchFamily="34" charset="0"/>
              </a:rPr>
              <a:t>Written communication skills </a:t>
            </a:r>
          </a:p>
          <a:p>
            <a:pPr marL="457200" indent="-457200" algn="l">
              <a:lnSpc>
                <a:spcPct val="160000"/>
              </a:lnSpc>
              <a:buClr>
                <a:schemeClr val="bg1"/>
              </a:buClr>
              <a:buFont typeface="Arial" pitchFamily="34" charset="0"/>
              <a:buAutoNum type="arabicPeriod"/>
              <a:defRPr/>
            </a:pPr>
            <a:r>
              <a:rPr lang="en-US" sz="1600" b="1" dirty="0">
                <a:solidFill>
                  <a:schemeClr val="bg1"/>
                </a:solidFill>
                <a:latin typeface="Candara" pitchFamily="34" charset="0"/>
              </a:rPr>
              <a:t>Leadership</a:t>
            </a:r>
          </a:p>
        </p:txBody>
      </p:sp>
      <p:cxnSp>
        <p:nvCxnSpPr>
          <p:cNvPr id="8" name="Straight Connector 7">
            <a:extLst>
              <a:ext uri="{FF2B5EF4-FFF2-40B4-BE49-F238E27FC236}">
                <a16:creationId xmlns:a16="http://schemas.microsoft.com/office/drawing/2014/main" id="{92AA902F-3A94-4E90-9E81-FE521AE6A1A4}"/>
              </a:ext>
            </a:extLst>
          </p:cNvPr>
          <p:cNvCxnSpPr/>
          <p:nvPr/>
        </p:nvCxnSpPr>
        <p:spPr>
          <a:xfrm>
            <a:off x="381000" y="1981200"/>
            <a:ext cx="3954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3">
            <a:extLst>
              <a:ext uri="{FF2B5EF4-FFF2-40B4-BE49-F238E27FC236}">
                <a16:creationId xmlns:a16="http://schemas.microsoft.com/office/drawing/2014/main" id="{C74E95F1-34A3-42BA-8E2E-327A8458EB13}"/>
              </a:ext>
            </a:extLst>
          </p:cNvPr>
          <p:cNvSpPr txBox="1">
            <a:spLocks noChangeArrowheads="1"/>
          </p:cNvSpPr>
          <p:nvPr/>
        </p:nvSpPr>
        <p:spPr>
          <a:xfrm>
            <a:off x="4829601" y="1427328"/>
            <a:ext cx="3970361" cy="4926207"/>
          </a:xfrm>
          <a:prstGeom prst="rect">
            <a:avLst/>
          </a:prstGeom>
          <a:solidFill>
            <a:srgbClr val="EC7114"/>
          </a:solidFill>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20000"/>
              </a:lnSpc>
              <a:buClr>
                <a:schemeClr val="tx1">
                  <a:shade val="95000"/>
                </a:schemeClr>
              </a:buClr>
              <a:defRPr/>
            </a:pPr>
            <a:r>
              <a:rPr lang="en-US" sz="1600" b="1" dirty="0">
                <a:solidFill>
                  <a:schemeClr val="tx1"/>
                </a:solidFill>
                <a:latin typeface="Candara" pitchFamily="34" charset="0"/>
              </a:rPr>
              <a:t>BUFFALO STATE STUDENT-REPORTED BENEFITS OF SERVICE-LEARNING</a:t>
            </a:r>
          </a:p>
          <a:p>
            <a:pPr algn="l">
              <a:lnSpc>
                <a:spcPct val="160000"/>
              </a:lnSpc>
              <a:buClr>
                <a:schemeClr val="tx1">
                  <a:shade val="95000"/>
                </a:schemeClr>
              </a:buClr>
              <a:defRPr/>
            </a:pPr>
            <a:r>
              <a:rPr lang="en-US" sz="1600" b="1" dirty="0">
                <a:solidFill>
                  <a:schemeClr val="tx1"/>
                </a:solidFill>
                <a:latin typeface="Candara" pitchFamily="34" charset="0"/>
              </a:rPr>
              <a:t>* Working as part of a team</a:t>
            </a:r>
          </a:p>
          <a:p>
            <a:pPr algn="l">
              <a:lnSpc>
                <a:spcPct val="160000"/>
              </a:lnSpc>
              <a:buClr>
                <a:schemeClr val="tx1">
                  <a:shade val="95000"/>
                </a:schemeClr>
              </a:buClr>
              <a:defRPr/>
            </a:pPr>
            <a:r>
              <a:rPr lang="en-US" sz="1600" b="1" dirty="0">
                <a:solidFill>
                  <a:schemeClr val="tx1"/>
                </a:solidFill>
                <a:latin typeface="Candara" pitchFamily="34" charset="0"/>
              </a:rPr>
              <a:t>*Communication skills</a:t>
            </a:r>
          </a:p>
          <a:p>
            <a:pPr algn="l">
              <a:lnSpc>
                <a:spcPct val="160000"/>
              </a:lnSpc>
              <a:buClr>
                <a:schemeClr val="tx1">
                  <a:shade val="95000"/>
                </a:schemeClr>
              </a:buClr>
              <a:defRPr/>
            </a:pPr>
            <a:r>
              <a:rPr lang="en-US" sz="1600" b="1" dirty="0">
                <a:solidFill>
                  <a:schemeClr val="tx1"/>
                </a:solidFill>
                <a:latin typeface="Candara" pitchFamily="34" charset="0"/>
              </a:rPr>
              <a:t>* Problem-solving skills</a:t>
            </a:r>
          </a:p>
          <a:p>
            <a:pPr algn="l">
              <a:lnSpc>
                <a:spcPct val="160000"/>
              </a:lnSpc>
              <a:buClr>
                <a:schemeClr val="tx1">
                  <a:shade val="95000"/>
                </a:schemeClr>
              </a:buClr>
              <a:defRPr/>
            </a:pPr>
            <a:r>
              <a:rPr lang="en-US" sz="1600" b="1" dirty="0">
                <a:solidFill>
                  <a:schemeClr val="tx1"/>
                </a:solidFill>
                <a:latin typeface="Candara" pitchFamily="34" charset="0"/>
              </a:rPr>
              <a:t>* Research skills</a:t>
            </a:r>
          </a:p>
          <a:p>
            <a:pPr algn="l">
              <a:lnSpc>
                <a:spcPct val="160000"/>
              </a:lnSpc>
              <a:buClr>
                <a:schemeClr val="tx1">
                  <a:shade val="95000"/>
                </a:schemeClr>
              </a:buClr>
              <a:defRPr/>
            </a:pPr>
            <a:r>
              <a:rPr lang="en-US" sz="1600" b="1" dirty="0">
                <a:solidFill>
                  <a:schemeClr val="tx1"/>
                </a:solidFill>
                <a:latin typeface="Candara" pitchFamily="34" charset="0"/>
              </a:rPr>
              <a:t>* Analytical skills</a:t>
            </a:r>
          </a:p>
          <a:p>
            <a:pPr algn="l">
              <a:lnSpc>
                <a:spcPct val="160000"/>
              </a:lnSpc>
              <a:buClr>
                <a:schemeClr val="tx1">
                  <a:shade val="95000"/>
                </a:schemeClr>
              </a:buClr>
              <a:defRPr/>
            </a:pPr>
            <a:r>
              <a:rPr lang="en-US" sz="1600" b="1" dirty="0">
                <a:solidFill>
                  <a:schemeClr val="tx1"/>
                </a:solidFill>
                <a:latin typeface="Candara" pitchFamily="34" charset="0"/>
              </a:rPr>
              <a:t>* Critical thinking skills</a:t>
            </a:r>
          </a:p>
          <a:p>
            <a:pPr algn="l">
              <a:lnSpc>
                <a:spcPct val="160000"/>
              </a:lnSpc>
              <a:buClr>
                <a:schemeClr val="tx1">
                  <a:shade val="95000"/>
                </a:schemeClr>
              </a:buClr>
              <a:defRPr/>
            </a:pPr>
            <a:r>
              <a:rPr lang="en-US" sz="1600" b="1" dirty="0">
                <a:solidFill>
                  <a:schemeClr val="tx1"/>
                </a:solidFill>
                <a:latin typeface="Candara" pitchFamily="34" charset="0"/>
              </a:rPr>
              <a:t>* Computer skills</a:t>
            </a:r>
          </a:p>
          <a:p>
            <a:pPr algn="l">
              <a:lnSpc>
                <a:spcPct val="160000"/>
              </a:lnSpc>
              <a:buClr>
                <a:schemeClr val="tx1">
                  <a:shade val="95000"/>
                </a:schemeClr>
              </a:buClr>
              <a:defRPr/>
            </a:pPr>
            <a:r>
              <a:rPr lang="en-US" sz="1600" b="1" dirty="0">
                <a:solidFill>
                  <a:schemeClr val="tx1"/>
                </a:solidFill>
                <a:latin typeface="Candara" pitchFamily="34" charset="0"/>
              </a:rPr>
              <a:t>* Social self-confidence</a:t>
            </a:r>
          </a:p>
          <a:p>
            <a:pPr algn="l">
              <a:lnSpc>
                <a:spcPct val="160000"/>
              </a:lnSpc>
              <a:buClr>
                <a:schemeClr val="tx1">
                  <a:shade val="95000"/>
                </a:schemeClr>
              </a:buClr>
              <a:defRPr/>
            </a:pPr>
            <a:r>
              <a:rPr lang="en-US" sz="1600" b="1" dirty="0">
                <a:solidFill>
                  <a:schemeClr val="tx1"/>
                </a:solidFill>
                <a:latin typeface="Candara" pitchFamily="34" charset="0"/>
              </a:rPr>
              <a:t>* Public speaking skills</a:t>
            </a:r>
          </a:p>
          <a:p>
            <a:pPr algn="l">
              <a:lnSpc>
                <a:spcPct val="160000"/>
              </a:lnSpc>
              <a:buClr>
                <a:schemeClr val="tx1">
                  <a:shade val="95000"/>
                </a:schemeClr>
              </a:buClr>
              <a:defRPr/>
            </a:pPr>
            <a:r>
              <a:rPr lang="en-US" sz="1600" b="1" dirty="0">
                <a:solidFill>
                  <a:schemeClr val="tx1"/>
                </a:solidFill>
                <a:latin typeface="Candara" pitchFamily="34" charset="0"/>
              </a:rPr>
              <a:t>* Real world experience</a:t>
            </a:r>
          </a:p>
          <a:p>
            <a:pPr algn="l">
              <a:lnSpc>
                <a:spcPct val="160000"/>
              </a:lnSpc>
              <a:buClr>
                <a:schemeClr val="tx1">
                  <a:shade val="95000"/>
                </a:schemeClr>
              </a:buClr>
              <a:defRPr/>
            </a:pPr>
            <a:endParaRPr lang="en-US" sz="2400" dirty="0">
              <a:solidFill>
                <a:schemeClr val="bg1"/>
              </a:solidFill>
              <a:latin typeface="Candara" pitchFamily="34" charset="0"/>
            </a:endParaRPr>
          </a:p>
          <a:p>
            <a:pPr algn="l">
              <a:lnSpc>
                <a:spcPct val="160000"/>
              </a:lnSpc>
              <a:buClr>
                <a:schemeClr val="tx1">
                  <a:shade val="95000"/>
                </a:schemeClr>
              </a:buClr>
              <a:buFont typeface="Wingdings 2"/>
              <a:buNone/>
              <a:defRPr/>
            </a:pPr>
            <a:endParaRPr lang="en-US" sz="2400" dirty="0">
              <a:solidFill>
                <a:schemeClr val="bg1"/>
              </a:solidFill>
              <a:latin typeface="Candara" pitchFamily="34" charset="0"/>
            </a:endParaRPr>
          </a:p>
        </p:txBody>
      </p:sp>
      <p:cxnSp>
        <p:nvCxnSpPr>
          <p:cNvPr id="10" name="Straight Connector 9">
            <a:extLst>
              <a:ext uri="{FF2B5EF4-FFF2-40B4-BE49-F238E27FC236}">
                <a16:creationId xmlns:a16="http://schemas.microsoft.com/office/drawing/2014/main" id="{84B70D85-411C-4095-9707-735ED098A91F}"/>
              </a:ext>
            </a:extLst>
          </p:cNvPr>
          <p:cNvCxnSpPr/>
          <p:nvPr/>
        </p:nvCxnSpPr>
        <p:spPr>
          <a:xfrm>
            <a:off x="4800600" y="2038065"/>
            <a:ext cx="39703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639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2562" r="21130"/>
          <a:stretch/>
        </p:blipFill>
        <p:spPr>
          <a:xfrm>
            <a:off x="20" y="10"/>
            <a:ext cx="5148854"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24" name="Freeform: Shape 23">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9180" y="0"/>
            <a:ext cx="427482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038" y="0"/>
            <a:ext cx="4267962"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itle 1"/>
          <p:cNvSpPr>
            <a:spLocks noGrp="1"/>
          </p:cNvSpPr>
          <p:nvPr>
            <p:ph type="ctrTitle"/>
          </p:nvPr>
        </p:nvSpPr>
        <p:spPr>
          <a:xfrm>
            <a:off x="5441673" y="914400"/>
            <a:ext cx="3364395" cy="1106556"/>
          </a:xfrm>
        </p:spPr>
        <p:txBody>
          <a:bodyPr vert="horz" lIns="91440" tIns="45720" rIns="91440" bIns="45720" rtlCol="0" anchor="b">
            <a:normAutofit/>
          </a:bodyPr>
          <a:lstStyle/>
          <a:p>
            <a:pPr>
              <a:lnSpc>
                <a:spcPct val="90000"/>
              </a:lnSpc>
            </a:pPr>
            <a:r>
              <a:rPr lang="en-US" sz="2800" b="1" dirty="0"/>
              <a:t>REFLECTIONS FROM OTHER STUDENTS</a:t>
            </a:r>
          </a:p>
        </p:txBody>
      </p:sp>
      <p:sp>
        <p:nvSpPr>
          <p:cNvPr id="28" name="Rectangle 27">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47535"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8371" y="218239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3"/>
          <p:cNvSpPr txBox="1">
            <a:spLocks noChangeArrowheads="1"/>
          </p:cNvSpPr>
          <p:nvPr/>
        </p:nvSpPr>
        <p:spPr>
          <a:xfrm>
            <a:off x="5180780" y="2473713"/>
            <a:ext cx="3886180" cy="3834804"/>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lnSpc>
                <a:spcPct val="90000"/>
              </a:lnSpc>
              <a:buClr>
                <a:schemeClr val="tx1">
                  <a:shade val="95000"/>
                </a:schemeClr>
              </a:buClr>
              <a:buFont typeface="Arial" panose="020B0604020202020204" pitchFamily="34" charset="0"/>
              <a:buChar char="•"/>
              <a:defRPr/>
            </a:pPr>
            <a:r>
              <a:rPr lang="en-US" sz="1800" b="1" dirty="0">
                <a:solidFill>
                  <a:schemeClr val="tx1"/>
                </a:solidFill>
              </a:rPr>
              <a:t>After service-learning participation</a:t>
            </a:r>
          </a:p>
          <a:p>
            <a:pPr algn="l">
              <a:lnSpc>
                <a:spcPct val="90000"/>
              </a:lnSpc>
              <a:buClr>
                <a:schemeClr val="tx1">
                  <a:shade val="95000"/>
                </a:schemeClr>
              </a:buClr>
              <a:defRPr/>
            </a:pPr>
            <a:endParaRPr lang="en-US" sz="1800" b="1" dirty="0">
              <a:solidFill>
                <a:schemeClr val="tx1"/>
              </a:solidFill>
            </a:endParaRPr>
          </a:p>
          <a:p>
            <a:pPr marL="285750" indent="-285750" algn="l">
              <a:lnSpc>
                <a:spcPct val="90000"/>
              </a:lnSpc>
              <a:buClr>
                <a:schemeClr val="tx1">
                  <a:shade val="95000"/>
                </a:schemeClr>
              </a:buClr>
              <a:buFont typeface="Arial" panose="020B0604020202020204" pitchFamily="34" charset="0"/>
              <a:buChar char="•"/>
              <a:defRPr/>
            </a:pPr>
            <a:r>
              <a:rPr lang="en-US" sz="1800" b="1" dirty="0">
                <a:solidFill>
                  <a:schemeClr val="tx1"/>
                </a:solidFill>
              </a:rPr>
              <a:t>86% encourage other students to try service-learning;</a:t>
            </a:r>
          </a:p>
          <a:p>
            <a:pPr algn="l">
              <a:lnSpc>
                <a:spcPct val="90000"/>
              </a:lnSpc>
              <a:buClr>
                <a:schemeClr val="tx1">
                  <a:shade val="95000"/>
                </a:schemeClr>
              </a:buClr>
              <a:defRPr/>
            </a:pPr>
            <a:endParaRPr lang="en-US" sz="1800" b="1" dirty="0">
              <a:solidFill>
                <a:schemeClr val="tx1"/>
              </a:solidFill>
            </a:endParaRPr>
          </a:p>
          <a:p>
            <a:pPr marL="285750" indent="-285750" algn="l">
              <a:lnSpc>
                <a:spcPct val="90000"/>
              </a:lnSpc>
              <a:buClr>
                <a:schemeClr val="tx1">
                  <a:shade val="95000"/>
                </a:schemeClr>
              </a:buClr>
              <a:buFont typeface="Arial" panose="020B0604020202020204" pitchFamily="34" charset="0"/>
              <a:buChar char="•"/>
              <a:defRPr/>
            </a:pPr>
            <a:r>
              <a:rPr lang="en-US" sz="1800" b="1" dirty="0">
                <a:solidFill>
                  <a:schemeClr val="tx1"/>
                </a:solidFill>
              </a:rPr>
              <a:t>96% believe they can make a difference in the community;</a:t>
            </a:r>
          </a:p>
          <a:p>
            <a:pPr algn="l">
              <a:lnSpc>
                <a:spcPct val="90000"/>
              </a:lnSpc>
              <a:buClr>
                <a:schemeClr val="tx1">
                  <a:shade val="95000"/>
                </a:schemeClr>
              </a:buClr>
              <a:defRPr/>
            </a:pPr>
            <a:endParaRPr lang="en-US" sz="1800" b="1" dirty="0">
              <a:solidFill>
                <a:schemeClr val="tx1"/>
              </a:solidFill>
            </a:endParaRPr>
          </a:p>
          <a:p>
            <a:pPr marL="285750" indent="-285750" algn="l">
              <a:lnSpc>
                <a:spcPct val="90000"/>
              </a:lnSpc>
              <a:buClr>
                <a:schemeClr val="tx1">
                  <a:shade val="95000"/>
                </a:schemeClr>
              </a:buClr>
              <a:buFont typeface="Arial" panose="020B0604020202020204" pitchFamily="34" charset="0"/>
              <a:buChar char="•"/>
              <a:defRPr/>
            </a:pPr>
            <a:r>
              <a:rPr lang="en-US" sz="1800" b="1" dirty="0">
                <a:solidFill>
                  <a:schemeClr val="tx1"/>
                </a:solidFill>
              </a:rPr>
              <a:t>96% feel they have learned from people who have different backgrounds.</a:t>
            </a:r>
          </a:p>
          <a:p>
            <a:pPr indent="-228600" algn="l">
              <a:lnSpc>
                <a:spcPct val="90000"/>
              </a:lnSpc>
              <a:buClr>
                <a:schemeClr val="tx1">
                  <a:shade val="95000"/>
                </a:schemeClr>
              </a:buClr>
              <a:buFont typeface="Arial" panose="020B0604020202020204" pitchFamily="34" charset="0"/>
              <a:buChar char="•"/>
              <a:defRPr/>
            </a:pPr>
            <a:endParaRPr lang="en-US" sz="1600" dirty="0">
              <a:solidFill>
                <a:schemeClr val="tx1"/>
              </a:solidFill>
            </a:endParaRPr>
          </a:p>
          <a:p>
            <a:pPr marL="285750" indent="-228600" algn="l">
              <a:lnSpc>
                <a:spcPct val="90000"/>
              </a:lnSpc>
              <a:buClr>
                <a:schemeClr val="tx1">
                  <a:shade val="95000"/>
                </a:schemeClr>
              </a:buClr>
              <a:buFont typeface="Arial" panose="020B0604020202020204" pitchFamily="34" charset="0"/>
              <a:buChar char="•"/>
              <a:defRPr/>
            </a:pPr>
            <a:endParaRPr lang="en-US" sz="1600" dirty="0">
              <a:solidFill>
                <a:schemeClr val="tx1"/>
              </a:solidFill>
            </a:endParaRPr>
          </a:p>
          <a:p>
            <a:pPr marL="285750" indent="-228600" algn="l">
              <a:lnSpc>
                <a:spcPct val="90000"/>
              </a:lnSpc>
              <a:buClr>
                <a:schemeClr val="tx1">
                  <a:shade val="95000"/>
                </a:schemeClr>
              </a:buClr>
              <a:buFont typeface="Arial" panose="020B0604020202020204" pitchFamily="34" charset="0"/>
              <a:buChar char="•"/>
              <a:defRPr/>
            </a:pPr>
            <a:endParaRPr lang="en-US" sz="1600" dirty="0">
              <a:solidFill>
                <a:schemeClr val="tx1"/>
              </a:solidFill>
            </a:endParaRPr>
          </a:p>
          <a:p>
            <a:pPr indent="-228600" algn="l">
              <a:lnSpc>
                <a:spcPct val="90000"/>
              </a:lnSpc>
              <a:buClr>
                <a:schemeClr val="tx1">
                  <a:shade val="95000"/>
                </a:schemeClr>
              </a:buClr>
              <a:buFont typeface="Arial" panose="020B0604020202020204" pitchFamily="34" charset="0"/>
              <a:buChar char="•"/>
              <a:defRPr/>
            </a:pPr>
            <a:endParaRPr lang="en-US" sz="1600" dirty="0">
              <a:solidFill>
                <a:schemeClr val="tx1"/>
              </a:solidFill>
            </a:endParaRPr>
          </a:p>
          <a:p>
            <a:pPr indent="-228600" algn="l">
              <a:lnSpc>
                <a:spcPct val="90000"/>
              </a:lnSpc>
              <a:buClr>
                <a:schemeClr val="tx1">
                  <a:shade val="95000"/>
                </a:schemeClr>
              </a:buClr>
              <a:buFont typeface="Arial" panose="020B0604020202020204" pitchFamily="34" charset="0"/>
              <a:buChar char="•"/>
              <a:defRPr/>
            </a:pPr>
            <a:endParaRPr lang="en-US" sz="1600" dirty="0">
              <a:solidFill>
                <a:schemeClr val="tx1"/>
              </a:solidFill>
            </a:endParaRPr>
          </a:p>
        </p:txBody>
      </p:sp>
      <p:sp>
        <p:nvSpPr>
          <p:cNvPr id="10" name="Rectangle 3"/>
          <p:cNvSpPr txBox="1">
            <a:spLocks noChangeArrowheads="1"/>
          </p:cNvSpPr>
          <p:nvPr/>
        </p:nvSpPr>
        <p:spPr>
          <a:xfrm>
            <a:off x="484910" y="2514600"/>
            <a:ext cx="2147455" cy="1057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60000"/>
              </a:lnSpc>
              <a:buClr>
                <a:schemeClr val="tx1">
                  <a:shade val="95000"/>
                </a:schemeClr>
              </a:buClr>
              <a:defRPr/>
            </a:pPr>
            <a:endParaRPr lang="en-US" sz="2400" dirty="0">
              <a:solidFill>
                <a:schemeClr val="bg1"/>
              </a:solidFill>
              <a:latin typeface="Candara" pitchFamily="34" charset="0"/>
            </a:endParaRPr>
          </a:p>
          <a:p>
            <a:pPr algn="l">
              <a:lnSpc>
                <a:spcPct val="160000"/>
              </a:lnSpc>
              <a:buClr>
                <a:schemeClr val="tx1">
                  <a:shade val="95000"/>
                </a:schemeClr>
              </a:buClr>
              <a:buFont typeface="Wingdings 2"/>
              <a:buNone/>
              <a:defRPr/>
            </a:pPr>
            <a:endParaRPr lang="en-US" sz="2400" dirty="0">
              <a:solidFill>
                <a:schemeClr val="bg1"/>
              </a:solidFill>
              <a:latin typeface="Candara" pitchFamily="34" charset="0"/>
            </a:endParaRPr>
          </a:p>
        </p:txBody>
      </p:sp>
      <p:sp>
        <p:nvSpPr>
          <p:cNvPr id="14" name="Rectangle 3"/>
          <p:cNvSpPr txBox="1">
            <a:spLocks noChangeArrowheads="1"/>
          </p:cNvSpPr>
          <p:nvPr/>
        </p:nvSpPr>
        <p:spPr>
          <a:xfrm>
            <a:off x="484911" y="5715000"/>
            <a:ext cx="2050472" cy="4571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buClr>
                <a:schemeClr val="tx1">
                  <a:shade val="95000"/>
                </a:schemeClr>
              </a:buClr>
              <a:defRPr/>
            </a:pPr>
            <a:endParaRPr lang="en-US" sz="1300" dirty="0">
              <a:solidFill>
                <a:schemeClr val="tx1"/>
              </a:solidFill>
              <a:latin typeface="Candara" pitchFamily="34" charset="0"/>
            </a:endParaRPr>
          </a:p>
        </p:txBody>
      </p:sp>
    </p:spTree>
    <p:extLst>
      <p:ext uri="{BB962C8B-B14F-4D97-AF65-F5344CB8AC3E}">
        <p14:creationId xmlns:p14="http://schemas.microsoft.com/office/powerpoint/2010/main" val="4003631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txBox="1">
            <a:spLocks/>
          </p:cNvSpPr>
          <p:nvPr/>
        </p:nvSpPr>
        <p:spPr>
          <a:xfrm>
            <a:off x="4098659" y="547631"/>
            <a:ext cx="4683734" cy="719203"/>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1800" b="1" kern="1200" dirty="0">
                <a:solidFill>
                  <a:srgbClr val="000000"/>
                </a:solidFill>
                <a:latin typeface="+mj-lt"/>
                <a:ea typeface="+mj-ea"/>
                <a:cs typeface="+mj-cs"/>
              </a:rPr>
              <a:t>THE IMPACT OF YOUR SERVICE-LEARNING </a:t>
            </a:r>
          </a:p>
          <a:p>
            <a:pPr>
              <a:lnSpc>
                <a:spcPct val="90000"/>
              </a:lnSpc>
              <a:spcAft>
                <a:spcPts val="600"/>
              </a:spcAft>
            </a:pPr>
            <a:r>
              <a:rPr lang="en-US" sz="1800" b="1" kern="1200" dirty="0">
                <a:solidFill>
                  <a:srgbClr val="000000"/>
                </a:solidFill>
                <a:latin typeface="+mj-lt"/>
                <a:ea typeface="+mj-ea"/>
                <a:cs typeface="+mj-cs"/>
              </a:rPr>
              <a:t>EXPERIENCE ON THE COMMUNITY  </a:t>
            </a:r>
          </a:p>
        </p:txBody>
      </p:sp>
      <p:sp>
        <p:nvSpPr>
          <p:cNvPr id="4" name="TextBox 3"/>
          <p:cNvSpPr txBox="1"/>
          <p:nvPr/>
        </p:nvSpPr>
        <p:spPr>
          <a:xfrm>
            <a:off x="4866146" y="1752600"/>
            <a:ext cx="3966104" cy="995296"/>
          </a:xfrm>
          <a:prstGeom prst="rect">
            <a:avLst/>
          </a:prstGeom>
        </p:spPr>
        <p:txBody>
          <a:bodyPr vert="horz" lIns="91440" tIns="45720" rIns="91440" bIns="45720" rtlCol="0" anchor="b">
            <a:normAutofit lnSpcReduction="10000"/>
          </a:bodyPr>
          <a:lstStyle/>
          <a:p>
            <a:pPr>
              <a:lnSpc>
                <a:spcPct val="90000"/>
              </a:lnSpc>
              <a:spcBef>
                <a:spcPts val="1000"/>
              </a:spcBef>
            </a:pPr>
            <a:r>
              <a:rPr lang="en-US" b="1" kern="1200" dirty="0">
                <a:solidFill>
                  <a:srgbClr val="000000"/>
                </a:solidFill>
                <a:latin typeface="+mn-lt"/>
                <a:ea typeface="+mn-ea"/>
                <a:cs typeface="+mn-cs"/>
              </a:rPr>
              <a:t>Community partner organizations state that mutually-beneficial partnerships with service-learning students help them…</a:t>
            </a:r>
          </a:p>
        </p:txBody>
      </p:sp>
      <p:sp>
        <p:nvSpPr>
          <p:cNvPr id="22"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409865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ectangle 3"/>
          <p:cNvSpPr txBox="1">
            <a:spLocks noChangeArrowheads="1"/>
          </p:cNvSpPr>
          <p:nvPr/>
        </p:nvSpPr>
        <p:spPr>
          <a:xfrm>
            <a:off x="4788858" y="3010532"/>
            <a:ext cx="3866392" cy="4264852"/>
          </a:xfrm>
          <a:prstGeom prst="rect">
            <a:avLst/>
          </a:prstGeom>
        </p:spPr>
        <p:txBody>
          <a:bodyPr vert="horz" lIns="91440" tIns="45720" rIns="91440" bIns="45720" numCol="1" spcCol="45720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spcBef>
                <a:spcPts val="1000"/>
              </a:spcBef>
              <a:spcAft>
                <a:spcPts val="200"/>
              </a:spcAft>
              <a:buFont typeface="Arial" panose="020B0604020202020204" pitchFamily="34" charset="0"/>
              <a:buChar char="•"/>
              <a:defRPr/>
            </a:pPr>
            <a:r>
              <a:rPr lang="en-US" sz="2000" b="1" dirty="0">
                <a:solidFill>
                  <a:schemeClr val="tx1"/>
                </a:solidFill>
                <a:latin typeface="Candara" pitchFamily="34" charset="0"/>
              </a:rPr>
              <a:t>100%  incorporate new ideas;</a:t>
            </a:r>
          </a:p>
          <a:p>
            <a:pPr marL="285750" indent="-285750" algn="l">
              <a:spcBef>
                <a:spcPts val="1000"/>
              </a:spcBef>
              <a:spcAft>
                <a:spcPts val="200"/>
              </a:spcAft>
              <a:buFont typeface="Arial" panose="020B0604020202020204" pitchFamily="34" charset="0"/>
              <a:buChar char="•"/>
              <a:defRPr/>
            </a:pPr>
            <a:r>
              <a:rPr lang="en-US" sz="2000" b="1" dirty="0">
                <a:solidFill>
                  <a:schemeClr val="tx1"/>
                </a:solidFill>
                <a:latin typeface="Candara" pitchFamily="34" charset="0"/>
              </a:rPr>
              <a:t>100% increase the number of clients served;</a:t>
            </a:r>
          </a:p>
          <a:p>
            <a:pPr marL="342900" indent="-342900" algn="l">
              <a:spcBef>
                <a:spcPts val="1000"/>
              </a:spcBef>
              <a:spcAft>
                <a:spcPts val="200"/>
              </a:spcAft>
              <a:buFont typeface="Arial" panose="020B0604020202020204" pitchFamily="34" charset="0"/>
              <a:buChar char="•"/>
              <a:defRPr/>
            </a:pPr>
            <a:r>
              <a:rPr lang="en-US" sz="2000" b="1" dirty="0">
                <a:solidFill>
                  <a:schemeClr val="tx1"/>
                </a:solidFill>
                <a:latin typeface="Candara" pitchFamily="34" charset="0"/>
              </a:rPr>
              <a:t>98%  better meet community priorities;</a:t>
            </a:r>
          </a:p>
          <a:p>
            <a:pPr marL="342900" indent="-342900" algn="l">
              <a:spcBef>
                <a:spcPts val="1000"/>
              </a:spcBef>
              <a:spcAft>
                <a:spcPts val="200"/>
              </a:spcAft>
              <a:buFont typeface="Arial" panose="020B0604020202020204" pitchFamily="34" charset="0"/>
              <a:buChar char="•"/>
              <a:defRPr/>
            </a:pPr>
            <a:r>
              <a:rPr lang="en-US" sz="2000" b="1" dirty="0">
                <a:solidFill>
                  <a:schemeClr val="tx1"/>
                </a:solidFill>
                <a:latin typeface="Candara" pitchFamily="34" charset="0"/>
              </a:rPr>
              <a:t>96%  increase mentoring services;</a:t>
            </a:r>
          </a:p>
          <a:p>
            <a:pPr marL="342900" indent="-342900" algn="l">
              <a:spcBef>
                <a:spcPts val="1000"/>
              </a:spcBef>
              <a:spcAft>
                <a:spcPts val="200"/>
              </a:spcAft>
              <a:buFont typeface="Arial" panose="020B0604020202020204" pitchFamily="34" charset="0"/>
              <a:buChar char="•"/>
              <a:defRPr/>
            </a:pPr>
            <a:r>
              <a:rPr lang="en-US" sz="2000" b="1" dirty="0">
                <a:solidFill>
                  <a:schemeClr val="tx1"/>
                </a:solidFill>
                <a:latin typeface="Candara" pitchFamily="34" charset="0"/>
              </a:rPr>
              <a:t>98%  increase services offered;</a:t>
            </a:r>
          </a:p>
          <a:p>
            <a:pPr marL="342900" indent="-342900" algn="l">
              <a:spcBef>
                <a:spcPts val="1000"/>
              </a:spcBef>
              <a:spcAft>
                <a:spcPts val="200"/>
              </a:spcAft>
              <a:buFont typeface="Arial" panose="020B0604020202020204" pitchFamily="34" charset="0"/>
              <a:buChar char="•"/>
              <a:defRPr/>
            </a:pPr>
            <a:r>
              <a:rPr lang="en-US" sz="2000" b="1" dirty="0">
                <a:solidFill>
                  <a:schemeClr val="tx1"/>
                </a:solidFill>
                <a:latin typeface="Candara" pitchFamily="34" charset="0"/>
              </a:rPr>
              <a:t>98% make new connections.</a:t>
            </a:r>
          </a:p>
        </p:txBody>
      </p:sp>
      <p:pic>
        <p:nvPicPr>
          <p:cNvPr id="10" name="Picture 2">
            <a:extLst>
              <a:ext uri="{FF2B5EF4-FFF2-40B4-BE49-F238E27FC236}">
                <a16:creationId xmlns:a16="http://schemas.microsoft.com/office/drawing/2014/main" id="{0439DD69-1223-40D3-A8F3-29E92FD0F4F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50248"/>
            <a:ext cx="3586981" cy="2690236"/>
          </a:xfrm>
          <a:prstGeom prst="rect">
            <a:avLst/>
          </a:prstGeom>
          <a:noFill/>
          <a:ln w="381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858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3">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A2FB8F69-54DE-43BB-82D2-64FA420968D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607" r="34278" b="-1"/>
          <a:stretch/>
        </p:blipFill>
        <p:spPr>
          <a:xfrm>
            <a:off x="20" y="10"/>
            <a:ext cx="5148854"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33" name="Freeform: Shape 25">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9180" y="0"/>
            <a:ext cx="427482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4" name="Freeform: Shape 27">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038" y="0"/>
            <a:ext cx="4267962"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p:cNvSpPr txBox="1">
            <a:spLocks/>
          </p:cNvSpPr>
          <p:nvPr/>
        </p:nvSpPr>
        <p:spPr>
          <a:xfrm>
            <a:off x="5441673" y="914400"/>
            <a:ext cx="3364395" cy="110655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2800" b="1" dirty="0"/>
              <a:t>BUFFALO’S ASSETS </a:t>
            </a:r>
          </a:p>
        </p:txBody>
      </p:sp>
      <p:sp>
        <p:nvSpPr>
          <p:cNvPr id="30" name="Rectangle 29">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47535"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2" name="Rectangle 31">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8371" y="218239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7" name="TextBox 6"/>
          <p:cNvSpPr txBox="1"/>
          <p:nvPr/>
        </p:nvSpPr>
        <p:spPr>
          <a:xfrm>
            <a:off x="5441672" y="2440100"/>
            <a:ext cx="3364396" cy="3834804"/>
          </a:xfrm>
          <a:prstGeom prst="rect">
            <a:avLst/>
          </a:prstGeom>
        </p:spPr>
        <p:txBody>
          <a:bodyPr vert="horz" lIns="91440" tIns="45720" rIns="91440" bIns="45720" rtlCol="0" anchor="t">
            <a:normAutofit/>
          </a:bodyPr>
          <a:lstStyle/>
          <a:p>
            <a:pPr marL="285750" indent="-228600">
              <a:lnSpc>
                <a:spcPct val="90000"/>
              </a:lnSpc>
              <a:spcAft>
                <a:spcPts val="1200"/>
              </a:spcAft>
              <a:buFont typeface="Arial" panose="020B0604020202020204" pitchFamily="34" charset="0"/>
              <a:buChar char="•"/>
            </a:pPr>
            <a:r>
              <a:rPr lang="en-US" sz="1600" b="1" dirty="0"/>
              <a:t>Buildings designed by over 100 American architects, including H.H. Richardson, Louis Sullivan, E.B. Green, and Frank Lloyd Wright</a:t>
            </a:r>
          </a:p>
          <a:p>
            <a:pPr marL="285750" indent="-228600">
              <a:lnSpc>
                <a:spcPct val="90000"/>
              </a:lnSpc>
              <a:spcAft>
                <a:spcPts val="1200"/>
              </a:spcAft>
              <a:buFont typeface="Arial" panose="020B0604020202020204" pitchFamily="34" charset="0"/>
              <a:buChar char="•"/>
            </a:pPr>
            <a:r>
              <a:rPr lang="en-US" sz="1600" b="1" dirty="0"/>
              <a:t>Buffalo Parks System designed by Fredrick Law Olmsted</a:t>
            </a:r>
          </a:p>
          <a:p>
            <a:pPr marL="285750" indent="-228600">
              <a:lnSpc>
                <a:spcPct val="90000"/>
              </a:lnSpc>
              <a:spcAft>
                <a:spcPts val="1200"/>
              </a:spcAft>
              <a:buFont typeface="Arial" panose="020B0604020202020204" pitchFamily="34" charset="0"/>
              <a:buChar char="•"/>
            </a:pPr>
            <a:r>
              <a:rPr lang="en-US" sz="1600" b="1" dirty="0"/>
              <a:t>21 institutions of higher education in the metro-region </a:t>
            </a:r>
          </a:p>
          <a:p>
            <a:pPr marL="285750" indent="-228600">
              <a:lnSpc>
                <a:spcPct val="90000"/>
              </a:lnSpc>
              <a:spcAft>
                <a:spcPts val="1200"/>
              </a:spcAft>
              <a:buFont typeface="Arial" panose="020B0604020202020204" pitchFamily="34" charset="0"/>
              <a:buChar char="•"/>
            </a:pPr>
            <a:r>
              <a:rPr lang="en-US" sz="1600" b="1" dirty="0"/>
              <a:t>2,000 refugees and immigrants resettle in Buffalo every year </a:t>
            </a:r>
          </a:p>
          <a:p>
            <a:pPr marL="285750" indent="-228600">
              <a:lnSpc>
                <a:spcPct val="90000"/>
              </a:lnSpc>
              <a:spcAft>
                <a:spcPts val="1200"/>
              </a:spcAft>
              <a:buFont typeface="Arial" panose="020B0604020202020204" pitchFamily="34" charset="0"/>
              <a:buChar char="•"/>
            </a:pPr>
            <a:r>
              <a:rPr lang="en-US" sz="1600" b="1" dirty="0"/>
              <a:t>Locally-owned businesses and business associations</a:t>
            </a:r>
          </a:p>
          <a:p>
            <a:pPr indent="-228600">
              <a:lnSpc>
                <a:spcPct val="90000"/>
              </a:lnSpc>
              <a:spcAft>
                <a:spcPts val="1200"/>
              </a:spcAft>
              <a:buFont typeface="Arial" panose="020B0604020202020204" pitchFamily="34" charset="0"/>
              <a:buChar char="•"/>
            </a:pPr>
            <a:endParaRPr lang="en-US" sz="1600" b="1" dirty="0"/>
          </a:p>
        </p:txBody>
      </p:sp>
      <p:sp>
        <p:nvSpPr>
          <p:cNvPr id="2" name="TextBox 1">
            <a:extLst>
              <a:ext uri="{FF2B5EF4-FFF2-40B4-BE49-F238E27FC236}">
                <a16:creationId xmlns:a16="http://schemas.microsoft.com/office/drawing/2014/main" id="{E3D9E01C-112C-41C6-9616-34A08830C385}"/>
              </a:ext>
            </a:extLst>
          </p:cNvPr>
          <p:cNvSpPr txBox="1"/>
          <p:nvPr/>
        </p:nvSpPr>
        <p:spPr>
          <a:xfrm>
            <a:off x="6684673" y="6657945"/>
            <a:ext cx="245932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www.suemarie.info/2015/05/canalside-buffalo.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Tree>
    <p:extLst>
      <p:ext uri="{BB962C8B-B14F-4D97-AF65-F5344CB8AC3E}">
        <p14:creationId xmlns:p14="http://schemas.microsoft.com/office/powerpoint/2010/main" val="2135555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364" r="27328"/>
          <a:stretch/>
        </p:blipFill>
        <p:spPr bwMode="auto">
          <a:xfrm>
            <a:off x="20" y="10"/>
            <a:ext cx="5148854"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useBgFill="1">
        <p:nvSpPr>
          <p:cNvPr id="137" name="Freeform: Shape 136">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9180" y="0"/>
            <a:ext cx="427482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9" name="Freeform: Shape 138">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038" y="0"/>
            <a:ext cx="4267962"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p:cNvSpPr txBox="1">
            <a:spLocks/>
          </p:cNvSpPr>
          <p:nvPr/>
        </p:nvSpPr>
        <p:spPr>
          <a:xfrm>
            <a:off x="5441673" y="914400"/>
            <a:ext cx="3364395" cy="110655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2800" b="1" dirty="0"/>
              <a:t>BUFFALO’S ASSETS </a:t>
            </a:r>
          </a:p>
        </p:txBody>
      </p:sp>
      <p:sp>
        <p:nvSpPr>
          <p:cNvPr id="141" name="Rectangle 140">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47535"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3" name="Rectangle 142">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8371" y="218239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1" name="TextBox 10"/>
          <p:cNvSpPr txBox="1"/>
          <p:nvPr/>
        </p:nvSpPr>
        <p:spPr>
          <a:xfrm>
            <a:off x="5441672" y="2440100"/>
            <a:ext cx="3364396" cy="3834804"/>
          </a:xfrm>
          <a:prstGeom prst="rect">
            <a:avLst/>
          </a:prstGeom>
        </p:spPr>
        <p:txBody>
          <a:bodyPr vert="horz" lIns="91440" tIns="45720" rIns="91440" bIns="45720" rtlCol="0" anchor="t">
            <a:normAutofit/>
          </a:bodyPr>
          <a:lstStyle/>
          <a:p>
            <a:pPr marL="285750" indent="-228600">
              <a:lnSpc>
                <a:spcPct val="90000"/>
              </a:lnSpc>
              <a:spcAft>
                <a:spcPts val="1200"/>
              </a:spcAft>
              <a:buFont typeface="Arial" panose="020B0604020202020204" pitchFamily="34" charset="0"/>
              <a:buChar char="•"/>
            </a:pPr>
            <a:r>
              <a:rPr lang="en-US" sz="1500" b="1" dirty="0"/>
              <a:t>There are miles of waterfront on Lake Erie and the Niagara River</a:t>
            </a:r>
          </a:p>
          <a:p>
            <a:pPr marL="285750" indent="-228600">
              <a:lnSpc>
                <a:spcPct val="90000"/>
              </a:lnSpc>
              <a:spcAft>
                <a:spcPts val="1200"/>
              </a:spcAft>
              <a:buFont typeface="Arial" panose="020B0604020202020204" pitchFamily="34" charset="0"/>
              <a:buChar char="•"/>
            </a:pPr>
            <a:r>
              <a:rPr lang="en-US" sz="1500" b="1" dirty="0"/>
              <a:t>Garden Walk Buffalo, with more than 80 community gardens featured, is the largest garden tour in America </a:t>
            </a:r>
          </a:p>
          <a:p>
            <a:pPr marL="285750" indent="-228600">
              <a:lnSpc>
                <a:spcPct val="90000"/>
              </a:lnSpc>
              <a:spcAft>
                <a:spcPts val="1200"/>
              </a:spcAft>
              <a:buFont typeface="Arial" panose="020B0604020202020204" pitchFamily="34" charset="0"/>
              <a:buChar char="•"/>
            </a:pPr>
            <a:r>
              <a:rPr lang="en-US" sz="1500" b="1" dirty="0"/>
              <a:t>Buffalo is home to over 50 art galleries and 22 professional theaters</a:t>
            </a:r>
          </a:p>
          <a:p>
            <a:pPr marL="285750" indent="-228600">
              <a:lnSpc>
                <a:spcPct val="90000"/>
              </a:lnSpc>
              <a:spcAft>
                <a:spcPts val="1200"/>
              </a:spcAft>
              <a:buFont typeface="Arial" panose="020B0604020202020204" pitchFamily="34" charset="0"/>
              <a:buChar char="•"/>
            </a:pPr>
            <a:r>
              <a:rPr lang="en-US" sz="1500" b="1" dirty="0"/>
              <a:t>Shakespeare in Delaware Park is the 2</a:t>
            </a:r>
            <a:r>
              <a:rPr lang="en-US" sz="1500" b="1" baseline="30000" dirty="0"/>
              <a:t>nd</a:t>
            </a:r>
            <a:r>
              <a:rPr lang="en-US" sz="1500" b="1" dirty="0"/>
              <a:t> largest outdoor Shakespeare festival in the country</a:t>
            </a:r>
          </a:p>
          <a:p>
            <a:pPr marL="285750" indent="-228600">
              <a:lnSpc>
                <a:spcPct val="90000"/>
              </a:lnSpc>
              <a:spcAft>
                <a:spcPts val="1200"/>
              </a:spcAft>
              <a:buFont typeface="Arial" panose="020B0604020202020204" pitchFamily="34" charset="0"/>
              <a:buChar char="•"/>
            </a:pPr>
            <a:r>
              <a:rPr lang="en-US" sz="1500" b="1" dirty="0"/>
              <a:t>The city hosts the third oldest zoo in the U.S.</a:t>
            </a:r>
          </a:p>
          <a:p>
            <a:pPr indent="-228600">
              <a:lnSpc>
                <a:spcPct val="90000"/>
              </a:lnSpc>
              <a:buFont typeface="Arial" panose="020B0604020202020204" pitchFamily="34" charset="0"/>
              <a:buChar char="•"/>
            </a:pPr>
            <a:endParaRPr lang="en-US" sz="1500" b="1" dirty="0"/>
          </a:p>
        </p:txBody>
      </p:sp>
      <p:sp>
        <p:nvSpPr>
          <p:cNvPr id="2" name="TextBox 1">
            <a:extLst>
              <a:ext uri="{FF2B5EF4-FFF2-40B4-BE49-F238E27FC236}">
                <a16:creationId xmlns:a16="http://schemas.microsoft.com/office/drawing/2014/main" id="{1EC78200-E5D4-401B-BEED-0DD341012232}"/>
              </a:ext>
            </a:extLst>
          </p:cNvPr>
          <p:cNvSpPr txBox="1"/>
          <p:nvPr/>
        </p:nvSpPr>
        <p:spPr>
          <a:xfrm>
            <a:off x="6553200" y="6527521"/>
            <a:ext cx="245932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myriammahiques.blogspot.com/2010/08/gardeners-root-for-city-patches.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Tree>
    <p:extLst>
      <p:ext uri="{BB962C8B-B14F-4D97-AF65-F5344CB8AC3E}">
        <p14:creationId xmlns:p14="http://schemas.microsoft.com/office/powerpoint/2010/main" val="461882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p:nvPr/>
        </p:nvPicPr>
        <p:blipFill rotWithShape="1">
          <a:blip r:embed="rId3" cstate="print">
            <a:extLst>
              <a:ext uri="{28A0092B-C50C-407E-A947-70E740481C1C}">
                <a14:useLocalDpi xmlns:a14="http://schemas.microsoft.com/office/drawing/2010/main" val="0"/>
              </a:ext>
            </a:extLst>
          </a:blip>
          <a:srcRect t="8318" b="10628"/>
          <a:stretch/>
        </p:blipFill>
        <p:spPr bwMode="auto">
          <a:xfrm>
            <a:off x="-1" y="-2119"/>
            <a:ext cx="6326555" cy="6860119"/>
          </a:xfrm>
          <a:prstGeom prst="rect">
            <a:avLst/>
          </a:prstGeom>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25096"/>
          <a:stretch/>
        </p:blipFill>
        <p:spPr>
          <a:xfrm>
            <a:off x="0" y="-7245"/>
            <a:ext cx="9150350" cy="6871595"/>
          </a:xfrm>
          <a:prstGeom prst="rect">
            <a:avLst/>
          </a:prstGeom>
        </p:spPr>
      </p:pic>
      <p:sp>
        <p:nvSpPr>
          <p:cNvPr id="11" name="Title 1"/>
          <p:cNvSpPr txBox="1">
            <a:spLocks/>
          </p:cNvSpPr>
          <p:nvPr/>
        </p:nvSpPr>
        <p:spPr>
          <a:xfrm>
            <a:off x="5260341" y="228600"/>
            <a:ext cx="3651884" cy="11763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3400" b="1" kern="1200" dirty="0">
                <a:solidFill>
                  <a:srgbClr val="000000"/>
                </a:solidFill>
                <a:latin typeface="+mj-lt"/>
                <a:ea typeface="+mj-ea"/>
                <a:cs typeface="+mj-cs"/>
              </a:rPr>
              <a:t>NEW ARRIVALS ON THE WEST SIDE</a:t>
            </a:r>
          </a:p>
        </p:txBody>
      </p:sp>
      <p:sp>
        <p:nvSpPr>
          <p:cNvPr id="3" name="TextBox 2"/>
          <p:cNvSpPr txBox="1"/>
          <p:nvPr/>
        </p:nvSpPr>
        <p:spPr>
          <a:xfrm>
            <a:off x="6096001" y="1635677"/>
            <a:ext cx="2816224" cy="4536523"/>
          </a:xfrm>
          <a:prstGeom prst="rect">
            <a:avLst/>
          </a:prstGeom>
        </p:spPr>
        <p:txBody>
          <a:bodyPr vert="horz" lIns="91440" tIns="45720" rIns="91440" bIns="45720" rtlCol="0" anchor="b">
            <a:normAutofit/>
          </a:bodyPr>
          <a:lstStyle/>
          <a:p>
            <a:pPr marL="285750" indent="-228600">
              <a:lnSpc>
                <a:spcPct val="90000"/>
              </a:lnSpc>
              <a:spcAft>
                <a:spcPts val="1200"/>
              </a:spcAft>
              <a:buFont typeface="Arial" panose="020B0604020202020204" pitchFamily="34" charset="0"/>
              <a:buChar char="•"/>
            </a:pPr>
            <a:r>
              <a:rPr lang="en-US" sz="1600" b="1" dirty="0">
                <a:solidFill>
                  <a:srgbClr val="000000"/>
                </a:solidFill>
              </a:rPr>
              <a:t>24% of all refugees who come into NYS settle in Buffalo</a:t>
            </a:r>
          </a:p>
          <a:p>
            <a:pPr marL="285750" indent="-228600">
              <a:lnSpc>
                <a:spcPct val="90000"/>
              </a:lnSpc>
              <a:spcAft>
                <a:spcPts val="1200"/>
              </a:spcAft>
              <a:buFont typeface="Arial" panose="020B0604020202020204" pitchFamily="34" charset="0"/>
              <a:buChar char="•"/>
            </a:pPr>
            <a:r>
              <a:rPr lang="en-US" sz="1600" b="1" dirty="0">
                <a:solidFill>
                  <a:srgbClr val="000000"/>
                </a:solidFill>
              </a:rPr>
              <a:t>Each year 1,600-2,000 refugees are resettled in Buffalo</a:t>
            </a:r>
          </a:p>
          <a:p>
            <a:pPr marL="285750" indent="-228600">
              <a:lnSpc>
                <a:spcPct val="90000"/>
              </a:lnSpc>
              <a:spcAft>
                <a:spcPts val="1200"/>
              </a:spcAft>
              <a:buFont typeface="Arial" panose="020B0604020202020204" pitchFamily="34" charset="0"/>
              <a:buChar char="•"/>
            </a:pPr>
            <a:r>
              <a:rPr lang="en-US" sz="1600" b="1" dirty="0">
                <a:solidFill>
                  <a:srgbClr val="000000"/>
                </a:solidFill>
              </a:rPr>
              <a:t>The West Side is the most diverse neighborhood, where over 70 languages are spoken</a:t>
            </a:r>
          </a:p>
          <a:p>
            <a:pPr marL="285750" indent="-228600">
              <a:lnSpc>
                <a:spcPct val="90000"/>
              </a:lnSpc>
              <a:spcAft>
                <a:spcPts val="1200"/>
              </a:spcAft>
              <a:buFont typeface="Arial" panose="020B0604020202020204" pitchFamily="34" charset="0"/>
              <a:buChar char="•"/>
            </a:pPr>
            <a:r>
              <a:rPr lang="en-US" sz="1600" b="1" dirty="0">
                <a:solidFill>
                  <a:srgbClr val="000000"/>
                </a:solidFill>
              </a:rPr>
              <a:t>Countries of origin include Afghanistan, Bangladesh, Bhutan, Ghana, Iraq, Myanmar, Nepal, Pakistan, Somalia, Sudan, and Thailand</a:t>
            </a:r>
          </a:p>
          <a:p>
            <a:pPr marL="285750" indent="-228600">
              <a:lnSpc>
                <a:spcPct val="90000"/>
              </a:lnSpc>
              <a:spcAft>
                <a:spcPts val="1200"/>
              </a:spcAft>
              <a:buFont typeface="Arial" panose="020B0604020202020204" pitchFamily="34" charset="0"/>
              <a:buChar char="•"/>
            </a:pPr>
            <a:endParaRPr lang="en-US" sz="1200" b="1" dirty="0">
              <a:solidFill>
                <a:srgbClr val="000000"/>
              </a:solidFill>
            </a:endParaRPr>
          </a:p>
        </p:txBody>
      </p:sp>
    </p:spTree>
    <p:extLst>
      <p:ext uri="{BB962C8B-B14F-4D97-AF65-F5344CB8AC3E}">
        <p14:creationId xmlns:p14="http://schemas.microsoft.com/office/powerpoint/2010/main" val="2882530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1442</TotalTime>
  <Words>1450</Words>
  <Application>Microsoft Office PowerPoint</Application>
  <PresentationFormat>On-screen Show (4:3)</PresentationFormat>
  <Paragraphs>172</Paragraphs>
  <Slides>20</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Arabic Typesetting</vt:lpstr>
      <vt:lpstr>Arial</vt:lpstr>
      <vt:lpstr>Calibri</vt:lpstr>
      <vt:lpstr>Candara</vt:lpstr>
      <vt:lpstr>Impact</vt:lpstr>
      <vt:lpstr>Times New Roman</vt:lpstr>
      <vt:lpstr>Wingdings 2</vt:lpstr>
      <vt:lpstr>Office Theme</vt:lpstr>
      <vt:lpstr>PowerPoint Presentation</vt:lpstr>
      <vt:lpstr>PowerPoint Presentation</vt:lpstr>
      <vt:lpstr>PowerPoint Presentation</vt:lpstr>
      <vt:lpstr>Notice Anything?</vt:lpstr>
      <vt:lpstr>REFLECTIONS FROM OTHER STUDENTS</vt:lpstr>
      <vt:lpstr>PowerPoint Presentation</vt:lpstr>
      <vt:lpstr>PowerPoint Presentation</vt:lpstr>
      <vt:lpstr>PowerPoint Presentation</vt:lpstr>
      <vt:lpstr>PowerPoint Presentation</vt:lpstr>
      <vt:lpstr>BUFFALO’S CHALLENGES </vt:lpstr>
      <vt:lpstr>BUFFALO’S CHALLENGES </vt:lpstr>
      <vt:lpstr>PowerPoint Presentation</vt:lpstr>
      <vt:lpstr>PowerPoint Presentation</vt:lpstr>
      <vt:lpstr>PowerPoint Presentation</vt:lpstr>
      <vt:lpstr>PowerPoint Presentation</vt:lpstr>
      <vt:lpstr>PowerPoint Presentation</vt:lpstr>
      <vt:lpstr>PowerPoint Presentation</vt:lpstr>
      <vt:lpstr>Do You Like Service-Learning?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Rao, Laura Hill</dc:creator>
  <cp:lastModifiedBy>Ackley, Tonya J</cp:lastModifiedBy>
  <cp:revision>22</cp:revision>
  <cp:lastPrinted>2021-08-16T17:37:22Z</cp:lastPrinted>
  <dcterms:created xsi:type="dcterms:W3CDTF">2020-05-27T19:27:33Z</dcterms:created>
  <dcterms:modified xsi:type="dcterms:W3CDTF">2022-02-22T19:27:04Z</dcterms:modified>
</cp:coreProperties>
</file>